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1806" r:id="rId2"/>
    <p:sldId id="256" r:id="rId3"/>
    <p:sldId id="1753" r:id="rId4"/>
    <p:sldId id="1793" r:id="rId5"/>
    <p:sldId id="1796" r:id="rId6"/>
    <p:sldId id="1804" r:id="rId7"/>
    <p:sldId id="1798" r:id="rId8"/>
    <p:sldId id="1803" r:id="rId9"/>
    <p:sldId id="1799" r:id="rId10"/>
    <p:sldId id="1802" r:id="rId11"/>
    <p:sldId id="1800" r:id="rId12"/>
    <p:sldId id="1810" r:id="rId13"/>
    <p:sldId id="1813" r:id="rId14"/>
    <p:sldId id="1814" r:id="rId15"/>
    <p:sldId id="1815" r:id="rId16"/>
    <p:sldId id="1808" r:id="rId17"/>
    <p:sldId id="1809" r:id="rId18"/>
    <p:sldId id="1811" r:id="rId19"/>
    <p:sldId id="1812" r:id="rId20"/>
    <p:sldId id="1805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BB5C86"/>
    <a:srgbClr val="FFFFFF"/>
    <a:srgbClr val="F8E09C"/>
    <a:srgbClr val="203864"/>
    <a:srgbClr val="212844"/>
    <a:srgbClr val="79A938"/>
    <a:srgbClr val="1F2845"/>
    <a:srgbClr val="B9B8B8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4" autoAdjust="0"/>
    <p:restoredTop sz="94660"/>
  </p:normalViewPr>
  <p:slideViewPr>
    <p:cSldViewPr snapToGrid="0">
      <p:cViewPr varScale="1">
        <p:scale>
          <a:sx n="95" d="100"/>
          <a:sy n="95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04274-C728-BA49-9A3A-C99A9D01C106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BA94E-6325-4F47-8D5A-88713515124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1994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682DF-14B0-644F-9B49-FD083F9EB8D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811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1186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8996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1198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0837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040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935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154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9378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1086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1912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7171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E7B4F-9A9F-46BD-B19C-E9E9631A85E5}" type="datetimeFigureOut">
              <a:rPr lang="es-CL" smtClean="0"/>
              <a:t>24-09-2019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3A484-76BA-403C-A335-C59F2872DC60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0797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5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tiff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9.wdp"/><Relationship Id="rId18" Type="http://schemas.microsoft.com/office/2007/relationships/hdphoto" Target="../media/hdphoto12.wdp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microsoft.com/office/2007/relationships/hdphoto" Target="../media/hdphoto8.wdp"/><Relationship Id="rId17" Type="http://schemas.openxmlformats.org/officeDocument/2006/relationships/image" Target="../media/image61.png"/><Relationship Id="rId2" Type="http://schemas.openxmlformats.org/officeDocument/2006/relationships/image" Target="../media/image25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9.png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microsoft.com/office/2007/relationships/hdphoto" Target="../media/hdphoto7.wdp"/><Relationship Id="rId4" Type="http://schemas.openxmlformats.org/officeDocument/2006/relationships/image" Target="../media/image2.png"/><Relationship Id="rId9" Type="http://schemas.microsoft.com/office/2007/relationships/hdphoto" Target="../media/hdphoto6.wdp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5.tiff"/><Relationship Id="rId5" Type="http://schemas.microsoft.com/office/2007/relationships/hdphoto" Target="../media/hdphoto5.wdp"/><Relationship Id="rId10" Type="http://schemas.openxmlformats.org/officeDocument/2006/relationships/image" Target="../media/image64.tiff"/><Relationship Id="rId4" Type="http://schemas.openxmlformats.org/officeDocument/2006/relationships/image" Target="../media/image2.png"/><Relationship Id="rId9" Type="http://schemas.openxmlformats.org/officeDocument/2006/relationships/image" Target="../media/image6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6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70.png"/><Relationship Id="rId16" Type="http://schemas.openxmlformats.org/officeDocument/2006/relationships/image" Target="../media/image78.jpe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73.png"/><Relationship Id="rId5" Type="http://schemas.openxmlformats.org/officeDocument/2006/relationships/image" Target="../media/image2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microsoft.com/office/2007/relationships/hdphoto" Target="../media/hdphoto3.wdp"/><Relationship Id="rId9" Type="http://schemas.openxmlformats.org/officeDocument/2006/relationships/image" Target="../media/image71.png"/><Relationship Id="rId14" Type="http://schemas.openxmlformats.org/officeDocument/2006/relationships/image" Target="../media/image7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84.png"/><Relationship Id="rId17" Type="http://schemas.openxmlformats.org/officeDocument/2006/relationships/image" Target="../media/image88.png"/><Relationship Id="rId2" Type="http://schemas.openxmlformats.org/officeDocument/2006/relationships/image" Target="../media/image25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3.png"/><Relationship Id="rId5" Type="http://schemas.microsoft.com/office/2007/relationships/hdphoto" Target="../media/hdphoto5.wdp"/><Relationship Id="rId15" Type="http://schemas.openxmlformats.org/officeDocument/2006/relationships/image" Target="../media/image82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jp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1.wdp"/><Relationship Id="rId3" Type="http://schemas.openxmlformats.org/officeDocument/2006/relationships/image" Target="../media/image27.png"/><Relationship Id="rId7" Type="http://schemas.microsoft.com/office/2007/relationships/hdphoto" Target="../media/hdphoto5.wdp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jpeg"/><Relationship Id="rId4" Type="http://schemas.microsoft.com/office/2007/relationships/hdphoto" Target="../media/hdphoto4.wdp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5.wdp"/><Relationship Id="rId7" Type="http://schemas.openxmlformats.org/officeDocument/2006/relationships/image" Target="../media/image26.png"/><Relationship Id="rId12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.png"/><Relationship Id="rId5" Type="http://schemas.microsoft.com/office/2007/relationships/hdphoto" Target="../media/hdphoto3.wdp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3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png"/><Relationship Id="rId18" Type="http://schemas.microsoft.com/office/2007/relationships/hdphoto" Target="../media/hdphoto1.wdp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12" Type="http://schemas.openxmlformats.org/officeDocument/2006/relationships/image" Target="../media/image44.png"/><Relationship Id="rId17" Type="http://schemas.openxmlformats.org/officeDocument/2006/relationships/image" Target="../media/image3.png"/><Relationship Id="rId2" Type="http://schemas.openxmlformats.org/officeDocument/2006/relationships/image" Target="../media/image37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43.png"/><Relationship Id="rId5" Type="http://schemas.openxmlformats.org/officeDocument/2006/relationships/image" Target="../media/image2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microsoft.com/office/2007/relationships/hdphoto" Target="../media/hdphoto3.wdp"/><Relationship Id="rId7" Type="http://schemas.openxmlformats.org/officeDocument/2006/relationships/image" Target="../media/image49.jpeg"/><Relationship Id="rId12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3.png"/><Relationship Id="rId5" Type="http://schemas.microsoft.com/office/2007/relationships/hdphoto" Target="../media/hdphoto5.wdp"/><Relationship Id="rId10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51.tif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5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E986FF6-4B24-7F4E-AFAE-0F71197F2E41}"/>
              </a:ext>
            </a:extLst>
          </p:cNvPr>
          <p:cNvSpPr/>
          <p:nvPr/>
        </p:nvSpPr>
        <p:spPr>
          <a:xfrm>
            <a:off x="0" y="4572000"/>
            <a:ext cx="9144000" cy="5988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090E6B2-FA39-1944-B1A7-E76743CD6F8C}"/>
              </a:ext>
            </a:extLst>
          </p:cNvPr>
          <p:cNvSpPr/>
          <p:nvPr/>
        </p:nvSpPr>
        <p:spPr>
          <a:xfrm>
            <a:off x="2642253" y="4741804"/>
            <a:ext cx="6303756" cy="307777"/>
          </a:xfrm>
          <a:prstGeom prst="rect">
            <a:avLst/>
          </a:prstGeom>
          <a:effectLst>
            <a:outerShdw blurRad="254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r>
              <a:rPr lang="es-CL" sz="1400" cap="all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DESAFÍO: “MANTENIMIENTO PREDICTIVO USANDO MODELOS”</a:t>
            </a:r>
            <a:endParaRPr lang="es-ES_tradnl" sz="14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68E498C-7AD1-2D43-94A7-216EFA7B46AC}"/>
              </a:ext>
            </a:extLst>
          </p:cNvPr>
          <p:cNvGrpSpPr/>
          <p:nvPr/>
        </p:nvGrpSpPr>
        <p:grpSpPr>
          <a:xfrm>
            <a:off x="1448166" y="1771014"/>
            <a:ext cx="7363325" cy="1601473"/>
            <a:chOff x="1376707" y="2361351"/>
            <a:chExt cx="9817766" cy="213529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49D09FC-8B67-B448-932E-774333B66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0" t="27503" b="42821"/>
            <a:stretch/>
          </p:blipFill>
          <p:spPr>
            <a:xfrm>
              <a:off x="1376707" y="2361351"/>
              <a:ext cx="9606030" cy="2135297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DCA8041-2FE9-7749-A346-0BC855DACDB5}"/>
                </a:ext>
              </a:extLst>
            </p:cNvPr>
            <p:cNvSpPr/>
            <p:nvPr/>
          </p:nvSpPr>
          <p:spPr>
            <a:xfrm>
              <a:off x="3491346" y="3740727"/>
              <a:ext cx="7703127" cy="63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13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95D2B34-50E0-1B43-A13A-5B7AB789D58C}"/>
                </a:ext>
              </a:extLst>
            </p:cNvPr>
            <p:cNvSpPr txBox="1"/>
            <p:nvPr/>
          </p:nvSpPr>
          <p:spPr>
            <a:xfrm>
              <a:off x="3491346" y="3691389"/>
              <a:ext cx="71905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Advanced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Mathematics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in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the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Mining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Industry</a:t>
              </a:r>
              <a:endParaRPr lang="es-ES_tradnl" sz="1800" b="1" dirty="0">
                <a:solidFill>
                  <a:srgbClr val="212844"/>
                </a:solidFill>
                <a:latin typeface="Avenir Next" panose="020B0503020202020204" pitchFamily="34" charset="0"/>
              </a:endParaRPr>
            </a:p>
          </p:txBody>
        </p:sp>
      </p:grpSp>
      <p:pic>
        <p:nvPicPr>
          <p:cNvPr id="11" name="Picture 20" descr="Antofagasta Minerals">
            <a:extLst>
              <a:ext uri="{FF2B5EF4-FFF2-40B4-BE49-F238E27FC236}">
                <a16:creationId xmlns:a16="http://schemas.microsoft.com/office/drawing/2014/main" id="{495E476E-7981-4D29-94D8-58CBF8E2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193901" y="4706681"/>
            <a:ext cx="1889096" cy="3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logo expande mineria">
            <a:extLst>
              <a:ext uri="{FF2B5EF4-FFF2-40B4-BE49-F238E27FC236}">
                <a16:creationId xmlns:a16="http://schemas.microsoft.com/office/drawing/2014/main" id="{156FCBAC-1E5B-4167-BA7B-9F58B6C5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00" y="4660959"/>
            <a:ext cx="408809" cy="40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4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A1C9195-9372-064B-9527-F25DDAFD1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67" y="1114571"/>
            <a:ext cx="6647908" cy="351756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7E961FB-A8CC-0B4C-970A-F1497034DE81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48723B-7430-B946-8C45-13C2D977D94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441DD460-9ACE-5F4E-B96A-35FBEE1D4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61FB23B-DB0C-0D4F-9150-0B8FBD62BD03}"/>
              </a:ext>
            </a:extLst>
          </p:cNvPr>
          <p:cNvSpPr/>
          <p:nvPr/>
        </p:nvSpPr>
        <p:spPr>
          <a:xfrm>
            <a:off x="401003" y="330253"/>
            <a:ext cx="559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EXPLORATORIA - ¿Qué modelar?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697115D-C2DD-5249-95F5-B731EA0E257F}"/>
              </a:ext>
            </a:extLst>
          </p:cNvPr>
          <p:cNvSpPr/>
          <p:nvPr/>
        </p:nvSpPr>
        <p:spPr>
          <a:xfrm>
            <a:off x="4639765" y="864982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Gráficos de los datos de CV005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51A83E7-4A2A-5C46-89FE-768B36FF0295}"/>
              </a:ext>
            </a:extLst>
          </p:cNvPr>
          <p:cNvSpPr/>
          <p:nvPr/>
        </p:nvSpPr>
        <p:spPr>
          <a:xfrm>
            <a:off x="346801" y="1420951"/>
            <a:ext cx="1789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1. Datos reales (Excel)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324F381-6F36-434E-84EC-5F7561C537DA}"/>
              </a:ext>
            </a:extLst>
          </p:cNvPr>
          <p:cNvSpPr/>
          <p:nvPr/>
        </p:nvSpPr>
        <p:spPr>
          <a:xfrm>
            <a:off x="368217" y="2244856"/>
            <a:ext cx="176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2. Tendencia estimada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BB28597-EAC5-3846-9988-369AECDB6117}"/>
              </a:ext>
            </a:extLst>
          </p:cNvPr>
          <p:cNvSpPr/>
          <p:nvPr/>
        </p:nvSpPr>
        <p:spPr>
          <a:xfrm>
            <a:off x="368217" y="3072595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3. Ciclos estimados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6CE8F1C-B7BF-C04F-80B3-C560C28824BA}"/>
              </a:ext>
            </a:extLst>
          </p:cNvPr>
          <p:cNvSpPr/>
          <p:nvPr/>
        </p:nvSpPr>
        <p:spPr>
          <a:xfrm>
            <a:off x="346801" y="3924084"/>
            <a:ext cx="178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4.- Datos sin tendencia </a:t>
            </a:r>
          </a:p>
          <a:p>
            <a:pPr algn="ctr"/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      y ciclos</a:t>
            </a:r>
          </a:p>
        </p:txBody>
      </p:sp>
      <p:pic>
        <p:nvPicPr>
          <p:cNvPr id="18" name="Picture 2" descr="Resultado de imagen para logo expande mineria">
            <a:extLst>
              <a:ext uri="{FF2B5EF4-FFF2-40B4-BE49-F238E27FC236}">
                <a16:creationId xmlns:a16="http://schemas.microsoft.com/office/drawing/2014/main" id="{2EB3122D-A22F-4DAE-A784-B01A290C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F383DAA-55F0-B64B-B67B-B1D6CDA05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3"/>
          <a:stretch/>
        </p:blipFill>
        <p:spPr>
          <a:xfrm>
            <a:off x="585778" y="916870"/>
            <a:ext cx="4039491" cy="1856449"/>
          </a:xfrm>
          <a:prstGeom prst="rect">
            <a:avLst/>
          </a:prstGeom>
          <a:ln>
            <a:solidFill>
              <a:srgbClr val="212844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76648D0-3462-424E-8595-D9953FA3D9B4}"/>
              </a:ext>
            </a:extLst>
          </p:cNvPr>
          <p:cNvSpPr txBox="1"/>
          <p:nvPr/>
        </p:nvSpPr>
        <p:spPr>
          <a:xfrm>
            <a:off x="5140255" y="1196299"/>
            <a:ext cx="3734805" cy="145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valores de peso correa entre 0 - 3.000 toneladas/hora se utiliza energía </a:t>
            </a:r>
          </a:p>
          <a:p>
            <a:pPr algn="just"/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Valores de peso correa entre 3.000 – 11.000 toneladas/hora se genera energía. </a:t>
            </a:r>
          </a:p>
          <a:p>
            <a:pPr algn="just">
              <a:lnSpc>
                <a:spcPct val="150000"/>
              </a:lnSpc>
            </a:pPr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99B8942-9886-FB4F-98D6-5D125866D47F}"/>
              </a:ext>
            </a:extLst>
          </p:cNvPr>
          <p:cNvSpPr/>
          <p:nvPr/>
        </p:nvSpPr>
        <p:spPr>
          <a:xfrm>
            <a:off x="401003" y="330253"/>
            <a:ext cx="559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EXPLORATORIA - ¿Qué modelar?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4BE04A-58FA-DF46-BBBA-160136C21C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11965" r="9134" b="5615"/>
          <a:stretch/>
        </p:blipFill>
        <p:spPr>
          <a:xfrm>
            <a:off x="585778" y="2961864"/>
            <a:ext cx="4039491" cy="1765861"/>
          </a:xfrm>
          <a:prstGeom prst="rect">
            <a:avLst/>
          </a:prstGeom>
          <a:ln>
            <a:solidFill>
              <a:srgbClr val="212844"/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E3E4C45-AAE0-6341-8B44-CF53865B44C1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AC9C052-5B0B-7546-82A5-18A467E84E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2" name="Picture 20" descr="Antofagasta Minerals">
            <a:extLst>
              <a:ext uri="{FF2B5EF4-FFF2-40B4-BE49-F238E27FC236}">
                <a16:creationId xmlns:a16="http://schemas.microsoft.com/office/drawing/2014/main" id="{5D30238A-1AE8-0340-A1FD-B882FB9DA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971AAAD-4323-C548-954F-4A81695F0250}"/>
              </a:ext>
            </a:extLst>
          </p:cNvPr>
          <p:cNvSpPr txBox="1"/>
          <p:nvPr/>
        </p:nvSpPr>
        <p:spPr>
          <a:xfrm>
            <a:off x="1040373" y="730488"/>
            <a:ext cx="3268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Energía CV005 –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Pesómetros</a:t>
            </a:r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 P1-P2 – Tiempo (04 de enero 2018)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3DEE03-40B5-FE42-BF96-606CFA55BE08}"/>
              </a:ext>
            </a:extLst>
          </p:cNvPr>
          <p:cNvSpPr txBox="1"/>
          <p:nvPr/>
        </p:nvSpPr>
        <p:spPr>
          <a:xfrm>
            <a:off x="1681046" y="2773836"/>
            <a:ext cx="1946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Energía CV005 – Tiempo (Julio 2018)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CB91701-572F-6747-AAD0-634B85923269}"/>
              </a:ext>
            </a:extLst>
          </p:cNvPr>
          <p:cNvSpPr txBox="1"/>
          <p:nvPr/>
        </p:nvSpPr>
        <p:spPr>
          <a:xfrm>
            <a:off x="558996" y="3444052"/>
            <a:ext cx="17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50B8131-89FD-DE45-A7DF-F18FF3E2FA77}"/>
              </a:ext>
            </a:extLst>
          </p:cNvPr>
          <p:cNvSpPr txBox="1"/>
          <p:nvPr/>
        </p:nvSpPr>
        <p:spPr>
          <a:xfrm>
            <a:off x="2407873" y="4592855"/>
            <a:ext cx="5389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00" dirty="0">
                <a:latin typeface="Arial" panose="020B0604020202020204" pitchFamily="34" charset="0"/>
                <a:cs typeface="Arial" panose="020B0604020202020204" pitchFamily="34" charset="0"/>
              </a:rPr>
              <a:t>Julio 2018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4617DD5-A343-F948-817B-E85B52C528ED}"/>
              </a:ext>
            </a:extLst>
          </p:cNvPr>
          <p:cNvSpPr/>
          <p:nvPr/>
        </p:nvSpPr>
        <p:spPr>
          <a:xfrm>
            <a:off x="2407873" y="955565"/>
            <a:ext cx="266922" cy="1529842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57DA64C-FBC6-4B40-A6E4-87CCBE6CC034}"/>
              </a:ext>
            </a:extLst>
          </p:cNvPr>
          <p:cNvSpPr/>
          <p:nvPr/>
        </p:nvSpPr>
        <p:spPr>
          <a:xfrm>
            <a:off x="2801809" y="952696"/>
            <a:ext cx="266922" cy="1529842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CA2300A-0AEA-E348-A801-09F8655D0892}"/>
              </a:ext>
            </a:extLst>
          </p:cNvPr>
          <p:cNvSpPr/>
          <p:nvPr/>
        </p:nvSpPr>
        <p:spPr>
          <a:xfrm>
            <a:off x="3859419" y="3247679"/>
            <a:ext cx="712581" cy="38364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E264EA6-A93D-F84B-AA8D-9341357EF362}"/>
              </a:ext>
            </a:extLst>
          </p:cNvPr>
          <p:cNvSpPr/>
          <p:nvPr/>
        </p:nvSpPr>
        <p:spPr>
          <a:xfrm>
            <a:off x="1118067" y="3321170"/>
            <a:ext cx="288040" cy="16431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582253E-94FC-D24D-AFA7-53065B116217}"/>
              </a:ext>
            </a:extLst>
          </p:cNvPr>
          <p:cNvSpPr/>
          <p:nvPr/>
        </p:nvSpPr>
        <p:spPr>
          <a:xfrm>
            <a:off x="2869713" y="3321169"/>
            <a:ext cx="143362" cy="16431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pic>
        <p:nvPicPr>
          <p:cNvPr id="24" name="Imagen 23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EB2E9840-1E21-F943-90A2-F364C7F9B6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89" y="1853661"/>
            <a:ext cx="243082" cy="243082"/>
          </a:xfrm>
          <a:prstGeom prst="rect">
            <a:avLst/>
          </a:prstGeom>
        </p:spPr>
      </p:pic>
      <p:pic>
        <p:nvPicPr>
          <p:cNvPr id="25" name="Imagen 24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B37DEA89-EF00-0E45-BECA-3ABE44C8C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72" y="1253029"/>
            <a:ext cx="243082" cy="24308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35E9208E-E26B-5C40-8696-B5BBE31199F0}"/>
              </a:ext>
            </a:extLst>
          </p:cNvPr>
          <p:cNvSpPr txBox="1"/>
          <p:nvPr/>
        </p:nvSpPr>
        <p:spPr>
          <a:xfrm>
            <a:off x="5135724" y="3403267"/>
            <a:ext cx="3734805" cy="145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Detección de fallas y tipo de falla.</a:t>
            </a:r>
          </a:p>
          <a:p>
            <a:pPr algn="just"/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Modelos predictivos de falla.</a:t>
            </a:r>
          </a:p>
          <a:p>
            <a:pPr algn="just"/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B2D9222E-141B-4D4D-927D-92D079B1B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41" y="3459997"/>
            <a:ext cx="243082" cy="243082"/>
          </a:xfrm>
          <a:prstGeom prst="rect">
            <a:avLst/>
          </a:prstGeom>
        </p:spPr>
      </p:pic>
      <p:pic>
        <p:nvPicPr>
          <p:cNvPr id="28" name="Imagen 27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F10D4EBF-5A10-654E-95CF-8A4776ABA9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24" y="3854443"/>
            <a:ext cx="243082" cy="243082"/>
          </a:xfrm>
          <a:prstGeom prst="rect">
            <a:avLst/>
          </a:prstGeom>
        </p:spPr>
      </p:pic>
      <p:pic>
        <p:nvPicPr>
          <p:cNvPr id="29" name="Picture 2" descr="Resultado de imagen para logo expande mineria">
            <a:extLst>
              <a:ext uri="{FF2B5EF4-FFF2-40B4-BE49-F238E27FC236}">
                <a16:creationId xmlns:a16="http://schemas.microsoft.com/office/drawing/2014/main" id="{1DA606E2-C026-4F12-887D-2766A9C2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5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UTILIZADOS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n para logo expande mineria">
            <a:extLst>
              <a:ext uri="{FF2B5EF4-FFF2-40B4-BE49-F238E27FC236}">
                <a16:creationId xmlns:a16="http://schemas.microsoft.com/office/drawing/2014/main" id="{A64DD84C-F8A8-44B0-AC01-6F353045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0A1E718-83AB-45AC-8342-30C04AF645E5}"/>
              </a:ext>
            </a:extLst>
          </p:cNvPr>
          <p:cNvSpPr txBox="1"/>
          <p:nvPr/>
        </p:nvSpPr>
        <p:spPr>
          <a:xfrm>
            <a:off x="4961165" y="6394225"/>
            <a:ext cx="834013" cy="3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ARIMA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B951F91-C77F-4DD2-925A-9B06696B2035}"/>
              </a:ext>
            </a:extLst>
          </p:cNvPr>
          <p:cNvSpPr txBox="1"/>
          <p:nvPr/>
        </p:nvSpPr>
        <p:spPr>
          <a:xfrm>
            <a:off x="3430811" y="6095998"/>
            <a:ext cx="65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SVR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9231979-BDCC-43D2-8A5A-A89A5A4451B8}"/>
              </a:ext>
            </a:extLst>
          </p:cNvPr>
          <p:cNvSpPr txBox="1"/>
          <p:nvPr/>
        </p:nvSpPr>
        <p:spPr>
          <a:xfrm>
            <a:off x="4085804" y="7133724"/>
            <a:ext cx="65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RFR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A28B06E-22AE-4D9C-9449-BC2A07604467}"/>
              </a:ext>
            </a:extLst>
          </p:cNvPr>
          <p:cNvSpPr txBox="1"/>
          <p:nvPr/>
        </p:nvSpPr>
        <p:spPr>
          <a:xfrm>
            <a:off x="4961165" y="6747084"/>
            <a:ext cx="122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Regresión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9A92577-6F55-4383-B5A6-9BD083E6F9E2}"/>
              </a:ext>
            </a:extLst>
          </p:cNvPr>
          <p:cNvSpPr txBox="1"/>
          <p:nvPr/>
        </p:nvSpPr>
        <p:spPr>
          <a:xfrm>
            <a:off x="2434462" y="5876801"/>
            <a:ext cx="8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LSTM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66C362D-51BD-48B4-9838-2E56586AD3CA}"/>
              </a:ext>
            </a:extLst>
          </p:cNvPr>
          <p:cNvSpPr txBox="1"/>
          <p:nvPr/>
        </p:nvSpPr>
        <p:spPr>
          <a:xfrm>
            <a:off x="2243585" y="6258009"/>
            <a:ext cx="66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CNN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CA55B24-2B70-0845-938D-D673CB315123}"/>
              </a:ext>
            </a:extLst>
          </p:cNvPr>
          <p:cNvSpPr/>
          <p:nvPr/>
        </p:nvSpPr>
        <p:spPr>
          <a:xfrm>
            <a:off x="1083732" y="959433"/>
            <a:ext cx="6065741" cy="3642198"/>
          </a:xfrm>
          <a:prstGeom prst="ellipse">
            <a:avLst/>
          </a:prstGeom>
          <a:solidFill>
            <a:srgbClr val="BB5C8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8D05D5-6DFA-0D48-82E9-390042722D84}"/>
              </a:ext>
            </a:extLst>
          </p:cNvPr>
          <p:cNvSpPr/>
          <p:nvPr/>
        </p:nvSpPr>
        <p:spPr>
          <a:xfrm>
            <a:off x="2615260" y="1388336"/>
            <a:ext cx="4532243" cy="2872904"/>
          </a:xfrm>
          <a:prstGeom prst="ellipse">
            <a:avLst/>
          </a:prstGeom>
          <a:solidFill>
            <a:srgbClr val="20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284D07B-3721-DC45-9840-DFCCBAD4F24F}"/>
              </a:ext>
            </a:extLst>
          </p:cNvPr>
          <p:cNvSpPr/>
          <p:nvPr/>
        </p:nvSpPr>
        <p:spPr>
          <a:xfrm>
            <a:off x="4262472" y="1875232"/>
            <a:ext cx="2896907" cy="20820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A0B021E-00E3-A243-980B-45B2EA126F0F}"/>
              </a:ext>
            </a:extLst>
          </p:cNvPr>
          <p:cNvSpPr/>
          <p:nvPr/>
        </p:nvSpPr>
        <p:spPr>
          <a:xfrm>
            <a:off x="6477610" y="2077888"/>
            <a:ext cx="2186180" cy="1754143"/>
          </a:xfrm>
          <a:prstGeom prst="ellipse">
            <a:avLst/>
          </a:prstGeom>
          <a:solidFill>
            <a:srgbClr val="F8E09C">
              <a:alpha val="61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1B7FD31-638B-F24A-861B-25376E01C144}"/>
              </a:ext>
            </a:extLst>
          </p:cNvPr>
          <p:cNvSpPr txBox="1"/>
          <p:nvPr/>
        </p:nvSpPr>
        <p:spPr>
          <a:xfrm>
            <a:off x="7196404" y="2213149"/>
            <a:ext cx="109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_tradnl" sz="1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ES_tradnl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2D5DB8B-C14F-FC4E-8FC7-62876D86DE3F}"/>
              </a:ext>
            </a:extLst>
          </p:cNvPr>
          <p:cNvSpPr txBox="1"/>
          <p:nvPr/>
        </p:nvSpPr>
        <p:spPr>
          <a:xfrm>
            <a:off x="4855660" y="1938171"/>
            <a:ext cx="1495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Estadística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5C2CAE8-51F3-014D-B8E2-E0FE0D938AE7}"/>
              </a:ext>
            </a:extLst>
          </p:cNvPr>
          <p:cNvSpPr txBox="1"/>
          <p:nvPr/>
        </p:nvSpPr>
        <p:spPr>
          <a:xfrm>
            <a:off x="3593950" y="1479994"/>
            <a:ext cx="2186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_tradnl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_tradnl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5AAE1DC-6E7F-DE42-8727-B650F23609C0}"/>
              </a:ext>
            </a:extLst>
          </p:cNvPr>
          <p:cNvSpPr txBox="1"/>
          <p:nvPr/>
        </p:nvSpPr>
        <p:spPr>
          <a:xfrm>
            <a:off x="2306753" y="1035723"/>
            <a:ext cx="2621679" cy="338554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0640297-35AB-3949-920C-259EBBE8C744}"/>
              </a:ext>
            </a:extLst>
          </p:cNvPr>
          <p:cNvSpPr txBox="1"/>
          <p:nvPr/>
        </p:nvSpPr>
        <p:spPr>
          <a:xfrm>
            <a:off x="-36520" y="2175456"/>
            <a:ext cx="2621679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D715E4-28AC-D543-A0C6-86B5EC609400}"/>
              </a:ext>
            </a:extLst>
          </p:cNvPr>
          <p:cNvSpPr txBox="1"/>
          <p:nvPr/>
        </p:nvSpPr>
        <p:spPr>
          <a:xfrm>
            <a:off x="65129" y="3068478"/>
            <a:ext cx="2488427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D19B584-7A6D-C843-B17C-69CFF9EAFC83}"/>
              </a:ext>
            </a:extLst>
          </p:cNvPr>
          <p:cNvSpPr txBox="1"/>
          <p:nvPr/>
        </p:nvSpPr>
        <p:spPr>
          <a:xfrm>
            <a:off x="1337744" y="2352818"/>
            <a:ext cx="2621679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87654A8-D886-AA42-ADD4-813B731BD93B}"/>
              </a:ext>
            </a:extLst>
          </p:cNvPr>
          <p:cNvSpPr txBox="1"/>
          <p:nvPr/>
        </p:nvSpPr>
        <p:spPr>
          <a:xfrm>
            <a:off x="3350881" y="3071840"/>
            <a:ext cx="776097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RFR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05DE52C-B342-5647-8DC1-3AAC6C6A7089}"/>
              </a:ext>
            </a:extLst>
          </p:cNvPr>
          <p:cNvSpPr txBox="1"/>
          <p:nvPr/>
        </p:nvSpPr>
        <p:spPr>
          <a:xfrm>
            <a:off x="3527603" y="2656209"/>
            <a:ext cx="2621679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Regresión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73AC394-42EE-3E42-894E-573E3FFCA424}"/>
              </a:ext>
            </a:extLst>
          </p:cNvPr>
          <p:cNvSpPr txBox="1"/>
          <p:nvPr/>
        </p:nvSpPr>
        <p:spPr>
          <a:xfrm>
            <a:off x="3534784" y="3223859"/>
            <a:ext cx="2621679" cy="307777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56E09CA-35FE-4D4A-9208-12428297E51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9688" y1="34471" x2="39688" y2="34471"/>
                        <a14:foregroundMark x1="62125" y1="22529" x2="64750" y2="24471"/>
                        <a14:foregroundMark x1="23125" y1="45529" x2="24938" y2="51941"/>
                        <a14:foregroundMark x1="50875" y1="51412" x2="54125" y2="48882"/>
                        <a14:foregroundMark x1="57688" y1="52529" x2="57688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39" y="2077888"/>
            <a:ext cx="944437" cy="100346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427A299-A68B-5540-B172-8CE388A3EAF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9688" y1="34471" x2="39688" y2="34471"/>
                        <a14:foregroundMark x1="62125" y1="22529" x2="64750" y2="24471"/>
                        <a14:foregroundMark x1="23125" y1="45529" x2="24938" y2="51941"/>
                        <a14:foregroundMark x1="50875" y1="51412" x2="54125" y2="48882"/>
                        <a14:foregroundMark x1="57688" y1="52529" x2="57688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41" y="2816090"/>
            <a:ext cx="944437" cy="1003464"/>
          </a:xfrm>
          <a:prstGeom prst="rect">
            <a:avLst/>
          </a:prstGeom>
        </p:spPr>
      </p:pic>
      <p:pic>
        <p:nvPicPr>
          <p:cNvPr id="15" name="Imagen 14" descr="Imagen que contiene reloj&#10;&#10;Descripción generada automáticamente">
            <a:extLst>
              <a:ext uri="{FF2B5EF4-FFF2-40B4-BE49-F238E27FC236}">
                <a16:creationId xmlns:a16="http://schemas.microsoft.com/office/drawing/2014/main" id="{D72FD78C-5CCB-D342-B3D6-1F7FB7BB7F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4313" y1="19706" x2="25188" y2="20294"/>
                        <a14:foregroundMark x1="24938" y1="26118" x2="24938" y2="29176"/>
                        <a14:foregroundMark x1="25750" y1="26235" x2="25750" y2="26235"/>
                        <a14:foregroundMark x1="25750" y1="25588" x2="25750" y2="26471"/>
                        <a14:foregroundMark x1="42938" y1="33118" x2="46563" y2="35471"/>
                        <a14:foregroundMark x1="74250" y1="26882" x2="74250" y2="26118"/>
                        <a14:foregroundMark x1="30875" y1="34941" x2="31438" y2="50118"/>
                        <a14:foregroundMark x1="25563" y1="65882" x2="21125" y2="65882"/>
                        <a14:foregroundMark x1="39188" y1="41353" x2="39625" y2="61353"/>
                        <a14:foregroundMark x1="30750" y1="61176" x2="31000" y2="62529"/>
                        <a14:foregroundMark x1="47813" y1="48412" x2="48438" y2="62412"/>
                        <a14:foregroundMark x1="56250" y1="53118" x2="56813" y2="62353"/>
                        <a14:foregroundMark x1="64813" y1="44353" x2="65250" y2="62118"/>
                        <a14:foregroundMark x1="73563" y1="37882" x2="73688" y2="61706"/>
                        <a14:foregroundMark x1="78000" y1="65765" x2="78000" y2="65765"/>
                        <a14:foregroundMark x1="74000" y1="65235" x2="74250" y2="65647"/>
                        <a14:backgroundMark x1="22563" y1="27765" x2="23750" y2="28882"/>
                        <a14:backgroundMark x1="23750" y1="28588" x2="23750" y2="27765"/>
                        <a14:backgroundMark x1="23750" y1="27529" x2="22250" y2="30000"/>
                        <a14:backgroundMark x1="23750" y1="28059" x2="22875" y2="27765"/>
                        <a14:backgroundMark x1="22875" y1="27529" x2="23125" y2="27529"/>
                        <a14:backgroundMark x1="23750" y1="27235" x2="24625" y2="29471"/>
                        <a14:backgroundMark x1="75250" y1="65000" x2="76063" y2="64765"/>
                        <a14:backgroundMark x1="74438" y1="64588" x2="75813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21" y="2425759"/>
            <a:ext cx="774767" cy="823190"/>
          </a:xfrm>
          <a:prstGeom prst="rect">
            <a:avLst/>
          </a:prstGeom>
        </p:spPr>
      </p:pic>
      <p:pic>
        <p:nvPicPr>
          <p:cNvPr id="44" name="Imagen 43" descr="Imagen que contiene reloj&#10;&#10;Descripción generada automáticamente">
            <a:extLst>
              <a:ext uri="{FF2B5EF4-FFF2-40B4-BE49-F238E27FC236}">
                <a16:creationId xmlns:a16="http://schemas.microsoft.com/office/drawing/2014/main" id="{4AFF61C8-30BB-C445-B1F3-7887B596C5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4313" y1="19706" x2="25188" y2="20294"/>
                        <a14:foregroundMark x1="24938" y1="26118" x2="24938" y2="29176"/>
                        <a14:foregroundMark x1="25750" y1="26235" x2="25750" y2="26235"/>
                        <a14:foregroundMark x1="25750" y1="25588" x2="25750" y2="26471"/>
                        <a14:foregroundMark x1="42938" y1="33118" x2="46563" y2="35471"/>
                        <a14:foregroundMark x1="74250" y1="26882" x2="74250" y2="26118"/>
                        <a14:foregroundMark x1="30875" y1="34941" x2="31438" y2="50118"/>
                        <a14:foregroundMark x1="25563" y1="65882" x2="21125" y2="65882"/>
                        <a14:foregroundMark x1="39188" y1="41353" x2="39625" y2="61353"/>
                        <a14:foregroundMark x1="30750" y1="61176" x2="31000" y2="62529"/>
                        <a14:foregroundMark x1="47813" y1="48412" x2="48438" y2="62412"/>
                        <a14:foregroundMark x1="56250" y1="53118" x2="56813" y2="62353"/>
                        <a14:foregroundMark x1="64813" y1="44353" x2="65250" y2="62118"/>
                        <a14:foregroundMark x1="73563" y1="37882" x2="73688" y2="61706"/>
                        <a14:foregroundMark x1="78000" y1="65765" x2="78000" y2="65765"/>
                        <a14:foregroundMark x1="74000" y1="65235" x2="74250" y2="65647"/>
                        <a14:backgroundMark x1="22563" y1="27765" x2="23750" y2="28882"/>
                        <a14:backgroundMark x1="23750" y1="28588" x2="23750" y2="27765"/>
                        <a14:backgroundMark x1="23750" y1="27529" x2="22250" y2="30000"/>
                        <a14:backgroundMark x1="23750" y1="28059" x2="22875" y2="27765"/>
                        <a14:backgroundMark x1="22875" y1="27529" x2="23125" y2="27529"/>
                        <a14:backgroundMark x1="23750" y1="27235" x2="24625" y2="29471"/>
                        <a14:backgroundMark x1="75250" y1="65000" x2="76063" y2="64765"/>
                        <a14:backgroundMark x1="74438" y1="64588" x2="75813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61" y="2988340"/>
            <a:ext cx="774767" cy="8231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8E69A91-291F-7F42-B336-DE3C125B8F94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5313" y1="17999" x2="35313" y2="23209"/>
                        <a14:foregroundMark x1="41438" y1="20071" x2="41438" y2="22795"/>
                        <a14:foregroundMark x1="46938" y1="17762" x2="47125" y2="22972"/>
                        <a14:foregroundMark x1="51812" y1="19716" x2="51812" y2="22795"/>
                        <a14:foregroundMark x1="57750" y1="17762" x2="57938" y2="22795"/>
                        <a14:foregroundMark x1="63250" y1="19893" x2="63250" y2="22972"/>
                        <a14:foregroundMark x1="25938" y1="32268" x2="23500" y2="31498"/>
                        <a14:foregroundMark x1="21063" y1="36886" x2="26125" y2="36708"/>
                        <a14:foregroundMark x1="23125" y1="42155" x2="26563" y2="42155"/>
                        <a14:foregroundMark x1="25938" y1="47365" x2="21438" y2="47543"/>
                        <a14:foregroundMark x1="22688" y1="52931" x2="26750" y2="52575"/>
                        <a14:foregroundMark x1="20875" y1="58141" x2="26750" y2="57608"/>
                        <a14:foregroundMark x1="35313" y1="66489" x2="35938" y2="70160"/>
                        <a14:foregroundMark x1="40625" y1="66667" x2="41438" y2="72054"/>
                        <a14:foregroundMark x1="46750" y1="66489" x2="46938" y2="69568"/>
                        <a14:foregroundMark x1="51625" y1="66844" x2="51625" y2="72054"/>
                        <a14:foregroundMark x1="57563" y1="66667" x2="57563" y2="69923"/>
                        <a14:foregroundMark x1="63625" y1="66489" x2="64063" y2="71699"/>
                        <a14:foregroundMark x1="72188" y1="58141" x2="76313" y2="58378"/>
                        <a14:foregroundMark x1="72625" y1="52753" x2="78750" y2="52753"/>
                        <a14:foregroundMark x1="71813" y1="46951" x2="76313" y2="46951"/>
                        <a14:foregroundMark x1="72438" y1="41918" x2="77688" y2="41918"/>
                        <a14:foregroundMark x1="71813" y1="36708" x2="75875" y2="36530"/>
                        <a14:foregroundMark x1="72438" y1="31320" x2="78938" y2="31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8" y="1879536"/>
            <a:ext cx="1009687" cy="1064904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38DC720C-02F4-7042-846A-8EAB6B21B3D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5313" y1="17999" x2="35313" y2="23209"/>
                        <a14:foregroundMark x1="41438" y1="20071" x2="41438" y2="22795"/>
                        <a14:foregroundMark x1="46938" y1="17762" x2="47125" y2="22972"/>
                        <a14:foregroundMark x1="51812" y1="19716" x2="51812" y2="22795"/>
                        <a14:foregroundMark x1="57750" y1="17762" x2="57938" y2="22795"/>
                        <a14:foregroundMark x1="63250" y1="19893" x2="63250" y2="22972"/>
                        <a14:foregroundMark x1="25938" y1="32268" x2="23500" y2="31498"/>
                        <a14:foregroundMark x1="21063" y1="36886" x2="26125" y2="36708"/>
                        <a14:foregroundMark x1="23125" y1="42155" x2="26563" y2="42155"/>
                        <a14:foregroundMark x1="25938" y1="47365" x2="21438" y2="47543"/>
                        <a14:foregroundMark x1="22688" y1="52931" x2="26750" y2="52575"/>
                        <a14:foregroundMark x1="20875" y1="58141" x2="26750" y2="57608"/>
                        <a14:foregroundMark x1="35313" y1="66489" x2="35938" y2="70160"/>
                        <a14:foregroundMark x1="40625" y1="66667" x2="41438" y2="72054"/>
                        <a14:foregroundMark x1="46750" y1="66489" x2="46938" y2="69568"/>
                        <a14:foregroundMark x1="51625" y1="66844" x2="51625" y2="72054"/>
                        <a14:foregroundMark x1="57563" y1="66667" x2="57563" y2="69923"/>
                        <a14:foregroundMark x1="63625" y1="66489" x2="64063" y2="71699"/>
                        <a14:foregroundMark x1="72188" y1="58141" x2="76313" y2="58378"/>
                        <a14:foregroundMark x1="72625" y1="52753" x2="78750" y2="52753"/>
                        <a14:foregroundMark x1="71813" y1="46951" x2="76313" y2="46951"/>
                        <a14:foregroundMark x1="72438" y1="41918" x2="77688" y2="41918"/>
                        <a14:foregroundMark x1="71813" y1="36708" x2="75875" y2="36530"/>
                        <a14:foregroundMark x1="72438" y1="31320" x2="78938" y2="31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39" y="2753585"/>
            <a:ext cx="1009687" cy="1064904"/>
          </a:xfrm>
          <a:prstGeom prst="rect">
            <a:avLst/>
          </a:prstGeom>
        </p:spPr>
      </p:pic>
      <p:pic>
        <p:nvPicPr>
          <p:cNvPr id="45" name="Imagen 44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8F85FAEC-0959-3149-9E72-C9EA8E63D6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67" b="96889" l="4000" r="96000">
                        <a14:foregroundMark x1="82222" y1="86222" x2="89333" y2="89333"/>
                        <a14:foregroundMark x1="89333" y1="89778" x2="90667" y2="96889"/>
                        <a14:foregroundMark x1="92444" y1="90222" x2="96444" y2="91556"/>
                        <a14:foregroundMark x1="12000" y1="57778" x2="7556" y2="41778"/>
                        <a14:foregroundMark x1="7556" y1="41778" x2="14222" y2="23111"/>
                        <a14:foregroundMark x1="14222" y1="23111" x2="27111" y2="11556"/>
                        <a14:foregroundMark x1="27111" y1="11556" x2="50222" y2="10222"/>
                        <a14:foregroundMark x1="50222" y1="10222" x2="66222" y2="18222"/>
                        <a14:foregroundMark x1="66222" y1="18222" x2="76444" y2="33778"/>
                        <a14:foregroundMark x1="76444" y1="33778" x2="73778" y2="44000"/>
                        <a14:foregroundMark x1="4000" y1="56000" x2="4444" y2="29333"/>
                        <a14:foregroundMark x1="24889" y1="7111" x2="41778" y2="2667"/>
                        <a14:foregroundMark x1="41778" y1="2667" x2="58222" y2="6667"/>
                        <a14:foregroundMark x1="58222" y1="6667" x2="69778" y2="15111"/>
                        <a14:foregroundMark x1="54667" y1="4444" x2="39556" y2="2667"/>
                        <a14:foregroundMark x1="41778" y1="9778" x2="60889" y2="10667"/>
                        <a14:foregroundMark x1="75111" y1="33333" x2="75556" y2="49778"/>
                        <a14:foregroundMark x1="76889" y1="42667" x2="76889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63" y="2863571"/>
            <a:ext cx="694623" cy="6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2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A0395C-F5DB-F940-AAE0-160F1CCE3AA9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UTILIZADOS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08AE4F2-09E0-C54B-9F59-1D1D817FF99E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9186B5D9-809C-E944-8BE1-B991673DF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161A3329-DCAC-1F47-90F2-D199E2EF5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F29F62C-FE29-1C4F-B8C1-FD7302448902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A69FF4-FCEE-B345-8619-69A73FD8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3960E4E3-CD03-6840-A227-0DA86144F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1CAE27A3-A214-814E-B45C-09CC993F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916736F-A3AC-6D47-995B-52E10BE053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1" b="4427"/>
          <a:stretch/>
        </p:blipFill>
        <p:spPr>
          <a:xfrm>
            <a:off x="1336340" y="931330"/>
            <a:ext cx="3612364" cy="16722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E02704-6B17-5C46-B8D2-450EB2EA65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95" b="4427"/>
          <a:stretch/>
        </p:blipFill>
        <p:spPr>
          <a:xfrm>
            <a:off x="1336340" y="2978791"/>
            <a:ext cx="3652120" cy="16722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EF0F6E9-497C-EB43-9BAA-F201770589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90" b="4606"/>
          <a:stretch/>
        </p:blipFill>
        <p:spPr>
          <a:xfrm>
            <a:off x="5236874" y="2981935"/>
            <a:ext cx="3554399" cy="16691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6389BEE-C9CD-804A-89D8-C4473AEE3F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8" b="4426"/>
          <a:stretch/>
        </p:blipFill>
        <p:spPr>
          <a:xfrm>
            <a:off x="5236874" y="931329"/>
            <a:ext cx="3622492" cy="167229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EAA9B61-2EEB-0E4A-A7DB-DAB8990E4CB3}"/>
              </a:ext>
            </a:extLst>
          </p:cNvPr>
          <p:cNvSpPr txBox="1"/>
          <p:nvPr/>
        </p:nvSpPr>
        <p:spPr>
          <a:xfrm>
            <a:off x="2713880" y="743489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Regresión Lineal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4586ED3-9749-CA49-857E-69C86B239A80}"/>
              </a:ext>
            </a:extLst>
          </p:cNvPr>
          <p:cNvSpPr txBox="1"/>
          <p:nvPr/>
        </p:nvSpPr>
        <p:spPr>
          <a:xfrm>
            <a:off x="6889791" y="741258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FC81A7B-49F6-0741-A3D8-82A55F69E1A2}"/>
              </a:ext>
            </a:extLst>
          </p:cNvPr>
          <p:cNvSpPr txBox="1"/>
          <p:nvPr/>
        </p:nvSpPr>
        <p:spPr>
          <a:xfrm>
            <a:off x="2979744" y="2812451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SVR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25A64A-BF7D-FA45-9B1A-9E044E9C21DC}"/>
              </a:ext>
            </a:extLst>
          </p:cNvPr>
          <p:cNvSpPr txBox="1"/>
          <p:nvPr/>
        </p:nvSpPr>
        <p:spPr>
          <a:xfrm>
            <a:off x="6717820" y="2812451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endParaRPr lang="es-ES_tradnl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A26368D-7D79-8047-A520-9657F38A93CD}"/>
              </a:ext>
            </a:extLst>
          </p:cNvPr>
          <p:cNvSpPr/>
          <p:nvPr/>
        </p:nvSpPr>
        <p:spPr>
          <a:xfrm>
            <a:off x="204825" y="1190624"/>
            <a:ext cx="842894" cy="7888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64B9DE-7703-FF42-9108-0090B2DE0C7E}"/>
              </a:ext>
            </a:extLst>
          </p:cNvPr>
          <p:cNvSpPr txBox="1"/>
          <p:nvPr/>
        </p:nvSpPr>
        <p:spPr>
          <a:xfrm>
            <a:off x="205276" y="1452656"/>
            <a:ext cx="842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Estadística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C99561C-BAB1-B340-836D-B5D3860F256E}"/>
              </a:ext>
            </a:extLst>
          </p:cNvPr>
          <p:cNvSpPr/>
          <p:nvPr/>
        </p:nvSpPr>
        <p:spPr>
          <a:xfrm>
            <a:off x="205115" y="3357038"/>
            <a:ext cx="832928" cy="775109"/>
          </a:xfrm>
          <a:prstGeom prst="ellipse">
            <a:avLst/>
          </a:prstGeom>
          <a:solidFill>
            <a:srgbClr val="20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DF9A1AB-7033-F943-AFD9-271D4AE387B1}"/>
              </a:ext>
            </a:extLst>
          </p:cNvPr>
          <p:cNvSpPr txBox="1"/>
          <p:nvPr/>
        </p:nvSpPr>
        <p:spPr>
          <a:xfrm>
            <a:off x="204374" y="3538984"/>
            <a:ext cx="843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_tradnl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_tradnl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5DBD14C-477A-DF40-BC33-FD5D27980C3B}"/>
              </a:ext>
            </a:extLst>
          </p:cNvPr>
          <p:cNvSpPr txBox="1"/>
          <p:nvPr/>
        </p:nvSpPr>
        <p:spPr>
          <a:xfrm>
            <a:off x="2457520" y="4612825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8BEFB2C-A5E0-8243-BD0F-4806D23B17AA}"/>
              </a:ext>
            </a:extLst>
          </p:cNvPr>
          <p:cNvSpPr txBox="1"/>
          <p:nvPr/>
        </p:nvSpPr>
        <p:spPr>
          <a:xfrm>
            <a:off x="2457520" y="2556471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28D6F72-AD67-084C-8BD8-C32927FCA527}"/>
              </a:ext>
            </a:extLst>
          </p:cNvPr>
          <p:cNvSpPr txBox="1"/>
          <p:nvPr/>
        </p:nvSpPr>
        <p:spPr>
          <a:xfrm>
            <a:off x="6327007" y="2558398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716B7D9-337E-1D48-A20D-F64B09B7F09B}"/>
              </a:ext>
            </a:extLst>
          </p:cNvPr>
          <p:cNvSpPr txBox="1"/>
          <p:nvPr/>
        </p:nvSpPr>
        <p:spPr>
          <a:xfrm>
            <a:off x="6327007" y="4612237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2B832A0-4E22-0246-ABA9-D72656BC0FA6}"/>
              </a:ext>
            </a:extLst>
          </p:cNvPr>
          <p:cNvSpPr txBox="1"/>
          <p:nvPr/>
        </p:nvSpPr>
        <p:spPr>
          <a:xfrm>
            <a:off x="1191600" y="1457580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78A8C44-D88E-8A43-A2D2-13574E473496}"/>
              </a:ext>
            </a:extLst>
          </p:cNvPr>
          <p:cNvSpPr txBox="1"/>
          <p:nvPr/>
        </p:nvSpPr>
        <p:spPr>
          <a:xfrm>
            <a:off x="1191600" y="3419079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3F1A9A3-FF23-0747-BCAF-2DEDA517A9DB}"/>
              </a:ext>
            </a:extLst>
          </p:cNvPr>
          <p:cNvSpPr txBox="1"/>
          <p:nvPr/>
        </p:nvSpPr>
        <p:spPr>
          <a:xfrm>
            <a:off x="5104169" y="1457580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EA2C1EA-7F29-6841-996C-5389F9953297}"/>
              </a:ext>
            </a:extLst>
          </p:cNvPr>
          <p:cNvSpPr txBox="1"/>
          <p:nvPr/>
        </p:nvSpPr>
        <p:spPr>
          <a:xfrm>
            <a:off x="5104169" y="3451680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</p:spTree>
    <p:extLst>
      <p:ext uri="{BB962C8B-B14F-4D97-AF65-F5344CB8AC3E}">
        <p14:creationId xmlns:p14="http://schemas.microsoft.com/office/powerpoint/2010/main" val="289443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864F0F5-98A8-1A44-964D-4F3904F7F378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UTILIZADOS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457CE563-7B79-464E-B59A-DFB0BC8EA754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17BFF3D-DACE-BC41-8FCF-93D5318D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01AF79A7-D26E-AB4A-BB40-E0D1128ED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92471BB-D7A8-844D-BDAB-C80FBC063CD1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3CB539A-7B0A-A74F-91EA-D6099788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B58D3B57-3871-7447-A5C3-56A846FCD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F71BBEAF-AB13-5D44-9175-2DBA9DD1B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4A9FF9-B4D2-9E4A-99AA-79826206EA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3" b="2466"/>
          <a:stretch/>
        </p:blipFill>
        <p:spPr>
          <a:xfrm>
            <a:off x="1312689" y="1739434"/>
            <a:ext cx="3641604" cy="170593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C9AA3F8-7B4C-A24B-9C4F-F457D368B5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26" b="2466"/>
          <a:stretch/>
        </p:blipFill>
        <p:spPr>
          <a:xfrm>
            <a:off x="5229947" y="1739436"/>
            <a:ext cx="3649271" cy="170593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5E97822-FFBC-0B43-AC0A-81DAC1E64DFF}"/>
              </a:ext>
            </a:extLst>
          </p:cNvPr>
          <p:cNvSpPr txBox="1"/>
          <p:nvPr/>
        </p:nvSpPr>
        <p:spPr>
          <a:xfrm>
            <a:off x="2942480" y="1551593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DEE3294-0AFE-0E4C-9CEF-610681B2B986}"/>
              </a:ext>
            </a:extLst>
          </p:cNvPr>
          <p:cNvSpPr txBox="1"/>
          <p:nvPr/>
        </p:nvSpPr>
        <p:spPr>
          <a:xfrm>
            <a:off x="6899316" y="1549362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EBDDC08-F2F2-4441-8A68-D774815521F5}"/>
              </a:ext>
            </a:extLst>
          </p:cNvPr>
          <p:cNvSpPr/>
          <p:nvPr/>
        </p:nvSpPr>
        <p:spPr>
          <a:xfrm>
            <a:off x="288042" y="2138387"/>
            <a:ext cx="796047" cy="775109"/>
          </a:xfrm>
          <a:prstGeom prst="ellipse">
            <a:avLst/>
          </a:prstGeom>
          <a:solidFill>
            <a:srgbClr val="BB5C8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9E75094-9A2E-CE4D-A4CF-E8B5839A6B31}"/>
              </a:ext>
            </a:extLst>
          </p:cNvPr>
          <p:cNvSpPr txBox="1"/>
          <p:nvPr/>
        </p:nvSpPr>
        <p:spPr>
          <a:xfrm>
            <a:off x="47720" y="2331776"/>
            <a:ext cx="1264969" cy="400110"/>
          </a:xfrm>
          <a:custGeom>
            <a:avLst/>
            <a:gdLst>
              <a:gd name="connsiteX0" fmla="*/ 0 w 1475859"/>
              <a:gd name="connsiteY0" fmla="*/ 0 h 646331"/>
              <a:gd name="connsiteX1" fmla="*/ 1475859 w 1475859"/>
              <a:gd name="connsiteY1" fmla="*/ 0 h 646331"/>
              <a:gd name="connsiteX2" fmla="*/ 1475859 w 1475859"/>
              <a:gd name="connsiteY2" fmla="*/ 646331 h 646331"/>
              <a:gd name="connsiteX3" fmla="*/ 0 w 1475859"/>
              <a:gd name="connsiteY3" fmla="*/ 646331 h 646331"/>
              <a:gd name="connsiteX4" fmla="*/ 0 w 1475859"/>
              <a:gd name="connsiteY4" fmla="*/ 0 h 646331"/>
              <a:gd name="connsiteX0" fmla="*/ 0 w 2164628"/>
              <a:gd name="connsiteY0" fmla="*/ 593766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0 w 2164628"/>
              <a:gd name="connsiteY4" fmla="*/ 593766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475859 w 2164628"/>
              <a:gd name="connsiteY2" fmla="*/ 124009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178130 w 2164628"/>
              <a:gd name="connsiteY0" fmla="*/ 831273 h 1240097"/>
              <a:gd name="connsiteX1" fmla="*/ 2164628 w 2164628"/>
              <a:gd name="connsiteY1" fmla="*/ 0 h 1240097"/>
              <a:gd name="connsiteX2" fmla="*/ 1867745 w 2164628"/>
              <a:gd name="connsiteY2" fmla="*/ 503827 h 1240097"/>
              <a:gd name="connsiteX3" fmla="*/ 0 w 2164628"/>
              <a:gd name="connsiteY3" fmla="*/ 1240097 h 1240097"/>
              <a:gd name="connsiteX4" fmla="*/ 178130 w 2164628"/>
              <a:gd name="connsiteY4" fmla="*/ 831273 h 1240097"/>
              <a:gd name="connsiteX0" fmla="*/ 59377 w 2045875"/>
              <a:gd name="connsiteY0" fmla="*/ 831273 h 1251972"/>
              <a:gd name="connsiteX1" fmla="*/ 2045875 w 2045875"/>
              <a:gd name="connsiteY1" fmla="*/ 0 h 1251972"/>
              <a:gd name="connsiteX2" fmla="*/ 1748992 w 2045875"/>
              <a:gd name="connsiteY2" fmla="*/ 503827 h 1251972"/>
              <a:gd name="connsiteX3" fmla="*/ 0 w 2045875"/>
              <a:gd name="connsiteY3" fmla="*/ 1251972 h 1251972"/>
              <a:gd name="connsiteX4" fmla="*/ 59377 w 2045875"/>
              <a:gd name="connsiteY4" fmla="*/ 831273 h 125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875" h="1251972">
                <a:moveTo>
                  <a:pt x="59377" y="831273"/>
                </a:moveTo>
                <a:lnTo>
                  <a:pt x="2045875" y="0"/>
                </a:lnTo>
                <a:lnTo>
                  <a:pt x="1748992" y="503827"/>
                </a:lnTo>
                <a:lnTo>
                  <a:pt x="0" y="1251972"/>
                </a:lnTo>
                <a:lnTo>
                  <a:pt x="59377" y="831273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48847EC-FF7B-5347-8C2A-63671A12F401}"/>
              </a:ext>
            </a:extLst>
          </p:cNvPr>
          <p:cNvSpPr/>
          <p:nvPr/>
        </p:nvSpPr>
        <p:spPr>
          <a:xfrm>
            <a:off x="1220828" y="1549362"/>
            <a:ext cx="3875047" cy="2040042"/>
          </a:xfrm>
          <a:prstGeom prst="rect">
            <a:avLst/>
          </a:prstGeom>
          <a:noFill/>
          <a:ln w="28575">
            <a:solidFill>
              <a:srgbClr val="BB5C86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4CE90FE-BF14-EF49-8254-68B7829933F4}"/>
              </a:ext>
            </a:extLst>
          </p:cNvPr>
          <p:cNvSpPr txBox="1"/>
          <p:nvPr/>
        </p:nvSpPr>
        <p:spPr>
          <a:xfrm>
            <a:off x="2548079" y="3377017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31D356C-22CD-F447-A889-D79E5639451D}"/>
              </a:ext>
            </a:extLst>
          </p:cNvPr>
          <p:cNvSpPr txBox="1"/>
          <p:nvPr/>
        </p:nvSpPr>
        <p:spPr>
          <a:xfrm>
            <a:off x="1220828" y="2267697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35C3C46-6DA2-C449-B41C-BD4751CB3232}"/>
              </a:ext>
            </a:extLst>
          </p:cNvPr>
          <p:cNvSpPr txBox="1"/>
          <p:nvPr/>
        </p:nvSpPr>
        <p:spPr>
          <a:xfrm>
            <a:off x="6448821" y="3381368"/>
            <a:ext cx="1354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6DEB7B7-95C9-5940-A3F3-86FF45BF481D}"/>
              </a:ext>
            </a:extLst>
          </p:cNvPr>
          <p:cNvSpPr txBox="1"/>
          <p:nvPr/>
        </p:nvSpPr>
        <p:spPr>
          <a:xfrm>
            <a:off x="5121570" y="2237326"/>
            <a:ext cx="202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</p:spTree>
    <p:extLst>
      <p:ext uri="{BB962C8B-B14F-4D97-AF65-F5344CB8AC3E}">
        <p14:creationId xmlns:p14="http://schemas.microsoft.com/office/powerpoint/2010/main" val="3775018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864F0F5-98A8-1A44-964D-4F3904F7F378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DE MODELOS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457CE563-7B79-464E-B59A-DFB0BC8EA754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17BFF3D-DACE-BC41-8FCF-93D5318D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01AF79A7-D26E-AB4A-BB40-E0D1128ED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92471BB-D7A8-844D-BDAB-C80FBC063CD1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3CB539A-7B0A-A74F-91EA-D6099788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B58D3B57-3871-7447-A5C3-56A846FCD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F71BBEAF-AB13-5D44-9175-2DBA9DD1B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5DA155E9-E115-9A4F-B8CC-0A8412069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356400"/>
              </p:ext>
            </p:extLst>
          </p:nvPr>
        </p:nvGraphicFramePr>
        <p:xfrm>
          <a:off x="3318982" y="3485372"/>
          <a:ext cx="2608459" cy="118681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336353">
                  <a:extLst>
                    <a:ext uri="{9D8B030D-6E8A-4147-A177-3AD203B41FA5}">
                      <a16:colId xmlns:a16="http://schemas.microsoft.com/office/drawing/2014/main" val="3009488410"/>
                    </a:ext>
                  </a:extLst>
                </a:gridCol>
                <a:gridCol w="1272106">
                  <a:extLst>
                    <a:ext uri="{9D8B030D-6E8A-4147-A177-3AD203B41FA5}">
                      <a16:colId xmlns:a16="http://schemas.microsoft.com/office/drawing/2014/main" val="3479754697"/>
                    </a:ext>
                  </a:extLst>
                </a:gridCol>
              </a:tblGrid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</a:t>
                      </a:r>
                      <a:endParaRPr lang="es-CL" sz="105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</a:t>
                      </a:r>
                      <a:endParaRPr lang="es-CL" sz="105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243348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ARIMA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1.901,64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772670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SVR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1.539,65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038196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LSTM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859,06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4273843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Regresión Lineal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508,63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5559959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RFR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340,57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8406436"/>
                  </a:ext>
                </a:extLst>
              </a:tr>
              <a:tr h="1389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174,66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915262"/>
                  </a:ext>
                </a:extLst>
              </a:tr>
            </a:tbl>
          </a:graphicData>
        </a:graphic>
      </p:graphicFrame>
      <p:pic>
        <p:nvPicPr>
          <p:cNvPr id="29" name="Imagen 2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E529BAC-BD7D-A943-A05B-CF8F14A70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0" y="849713"/>
            <a:ext cx="3984684" cy="2534946"/>
          </a:xfrm>
          <a:prstGeom prst="rect">
            <a:avLst/>
          </a:prstGeom>
        </p:spPr>
      </p:pic>
      <p:pic>
        <p:nvPicPr>
          <p:cNvPr id="31" name="Imagen 30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F360714A-3EBE-5C45-9B4C-34A6C9FDC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26" y="849713"/>
            <a:ext cx="3984684" cy="25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6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5D8FC666-0166-3D4D-AFBE-26D02EFB3238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A258322-1B13-5144-8BED-1F0C9DF7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6" name="Picture 20" descr="Antofagasta Minerals">
            <a:extLst>
              <a:ext uri="{FF2B5EF4-FFF2-40B4-BE49-F238E27FC236}">
                <a16:creationId xmlns:a16="http://schemas.microsoft.com/office/drawing/2014/main" id="{45A18936-784C-C54F-A7FA-C27B09E3E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82DB333-79AC-594A-A3DA-DBB64DB32517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35F9C0-FA70-1C4C-99FC-2EB58400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9D397AA4-9025-4548-9AC1-8DEE5E660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2D28D7B8-BB31-464B-A689-B6B7E63F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8050681-39BA-E04A-B14E-F6B131D351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0" b="3522"/>
          <a:stretch/>
        </p:blipFill>
        <p:spPr>
          <a:xfrm>
            <a:off x="390467" y="1002007"/>
            <a:ext cx="6236450" cy="3485498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BE20CFA-80C8-044C-AA81-90C4D2868B23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CNN – RMSE Y=174.66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9D325F-9B63-1D4F-B837-7267E9F558F0}"/>
              </a:ext>
            </a:extLst>
          </p:cNvPr>
          <p:cNvSpPr txBox="1"/>
          <p:nvPr/>
        </p:nvSpPr>
        <p:spPr>
          <a:xfrm>
            <a:off x="7044711" y="1919661"/>
            <a:ext cx="16710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Para entrenar el modelo se utilizo el 80% de los datos (historia) para generar el modelo predictivo y comprobar su funcionamiento con el 20% de los datos restantes, utilizando una ventana de tiempo cercana de 25 minutos.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4AE0CB-8860-2F45-B0E4-B636F491D9A4}"/>
              </a:ext>
            </a:extLst>
          </p:cNvPr>
          <p:cNvSpPr/>
          <p:nvPr/>
        </p:nvSpPr>
        <p:spPr>
          <a:xfrm>
            <a:off x="6934621" y="1881048"/>
            <a:ext cx="1818911" cy="1746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398DFC8-D8DA-4B43-8FD4-AAF5BADDEF74}"/>
              </a:ext>
            </a:extLst>
          </p:cNvPr>
          <p:cNvSpPr txBox="1"/>
          <p:nvPr/>
        </p:nvSpPr>
        <p:spPr>
          <a:xfrm>
            <a:off x="2971055" y="79111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MODELO CNN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6CE2E81-A15D-2E43-8925-5D625E318BE2}"/>
              </a:ext>
            </a:extLst>
          </p:cNvPr>
          <p:cNvSpPr txBox="1"/>
          <p:nvPr/>
        </p:nvSpPr>
        <p:spPr>
          <a:xfrm>
            <a:off x="188432" y="2242827"/>
            <a:ext cx="24965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F01770A-0755-644F-9B26-42DF38EFF28A}"/>
              </a:ext>
            </a:extLst>
          </p:cNvPr>
          <p:cNvSpPr txBox="1"/>
          <p:nvPr/>
        </p:nvSpPr>
        <p:spPr>
          <a:xfrm>
            <a:off x="2904380" y="4460944"/>
            <a:ext cx="1354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</p:txBody>
      </p:sp>
    </p:spTree>
    <p:extLst>
      <p:ext uri="{BB962C8B-B14F-4D97-AF65-F5344CB8AC3E}">
        <p14:creationId xmlns:p14="http://schemas.microsoft.com/office/powerpoint/2010/main" val="1509024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5D8FC666-0166-3D4D-AFBE-26D02EFB3238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A258322-1B13-5144-8BED-1F0C9DF7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6" name="Picture 20" descr="Antofagasta Minerals">
            <a:extLst>
              <a:ext uri="{FF2B5EF4-FFF2-40B4-BE49-F238E27FC236}">
                <a16:creationId xmlns:a16="http://schemas.microsoft.com/office/drawing/2014/main" id="{45A18936-784C-C54F-A7FA-C27B09E3E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82DB333-79AC-594A-A3DA-DBB64DB32517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35F9C0-FA70-1C4C-99FC-2EB58400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0" name="Picture 20" descr="Antofagasta Minerals">
            <a:extLst>
              <a:ext uri="{FF2B5EF4-FFF2-40B4-BE49-F238E27FC236}">
                <a16:creationId xmlns:a16="http://schemas.microsoft.com/office/drawing/2014/main" id="{9D397AA4-9025-4548-9AC1-8DEE5E660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logo expande mineria">
            <a:extLst>
              <a:ext uri="{FF2B5EF4-FFF2-40B4-BE49-F238E27FC236}">
                <a16:creationId xmlns:a16="http://schemas.microsoft.com/office/drawing/2014/main" id="{2D28D7B8-BB31-464B-A689-B6B7E63F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A9B84C-037B-E447-A5D3-74EA22FC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9" y="1413615"/>
            <a:ext cx="1605484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B992855A-0DAA-3047-9C16-E9F64F2DFBD1}"/>
              </a:ext>
            </a:extLst>
          </p:cNvPr>
          <p:cNvGrpSpPr/>
          <p:nvPr/>
        </p:nvGrpSpPr>
        <p:grpSpPr>
          <a:xfrm>
            <a:off x="2269697" y="1480013"/>
            <a:ext cx="6244616" cy="1857698"/>
            <a:chOff x="2217943" y="861754"/>
            <a:chExt cx="8408668" cy="2542635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05E15F95-592C-8D42-8846-CDDBCFF783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7943" y="941813"/>
              <a:ext cx="1754436" cy="1405541"/>
              <a:chOff x="4990895" y="1469995"/>
              <a:chExt cx="2272810" cy="1820829"/>
            </a:xfrm>
          </p:grpSpPr>
          <p:sp>
            <p:nvSpPr>
              <p:cNvPr id="105" name="Rectángulo 104">
                <a:extLst>
                  <a:ext uri="{FF2B5EF4-FFF2-40B4-BE49-F238E27FC236}">
                    <a16:creationId xmlns:a16="http://schemas.microsoft.com/office/drawing/2014/main" id="{31F5A7B8-B2C8-3741-A8B1-229C51314118}"/>
                  </a:ext>
                </a:extLst>
              </p:cNvPr>
              <p:cNvSpPr/>
              <p:nvPr/>
            </p:nvSpPr>
            <p:spPr>
              <a:xfrm>
                <a:off x="6186610" y="1469995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6" name="Rectángulo 105">
                <a:extLst>
                  <a:ext uri="{FF2B5EF4-FFF2-40B4-BE49-F238E27FC236}">
                    <a16:creationId xmlns:a16="http://schemas.microsoft.com/office/drawing/2014/main" id="{71CC5B4F-57BD-2144-8784-67BC878C2B49}"/>
                  </a:ext>
                </a:extLst>
              </p:cNvPr>
              <p:cNvSpPr/>
              <p:nvPr/>
            </p:nvSpPr>
            <p:spPr>
              <a:xfrm>
                <a:off x="5947467" y="1618742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7" name="Rectángulo 106">
                <a:extLst>
                  <a:ext uri="{FF2B5EF4-FFF2-40B4-BE49-F238E27FC236}">
                    <a16:creationId xmlns:a16="http://schemas.microsoft.com/office/drawing/2014/main" id="{27E7691F-BA60-D245-B939-F7ED185CBD1D}"/>
                  </a:ext>
                </a:extLst>
              </p:cNvPr>
              <p:cNvSpPr/>
              <p:nvPr/>
            </p:nvSpPr>
            <p:spPr>
              <a:xfrm>
                <a:off x="5708324" y="1767489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8" name="Rectángulo 107">
                <a:extLst>
                  <a:ext uri="{FF2B5EF4-FFF2-40B4-BE49-F238E27FC236}">
                    <a16:creationId xmlns:a16="http://schemas.microsoft.com/office/drawing/2014/main" id="{AC83604D-96AC-CA44-B2CA-EA3C5C478A8A}"/>
                  </a:ext>
                </a:extLst>
              </p:cNvPr>
              <p:cNvSpPr/>
              <p:nvPr/>
            </p:nvSpPr>
            <p:spPr>
              <a:xfrm>
                <a:off x="5469181" y="1916236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9" name="Rectángulo 108">
                <a:extLst>
                  <a:ext uri="{FF2B5EF4-FFF2-40B4-BE49-F238E27FC236}">
                    <a16:creationId xmlns:a16="http://schemas.microsoft.com/office/drawing/2014/main" id="{97ACE304-3217-494A-8E72-611B83F195E7}"/>
                  </a:ext>
                </a:extLst>
              </p:cNvPr>
              <p:cNvSpPr/>
              <p:nvPr/>
            </p:nvSpPr>
            <p:spPr>
              <a:xfrm>
                <a:off x="5230038" y="2064983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0" name="Rectángulo 109">
                <a:extLst>
                  <a:ext uri="{FF2B5EF4-FFF2-40B4-BE49-F238E27FC236}">
                    <a16:creationId xmlns:a16="http://schemas.microsoft.com/office/drawing/2014/main" id="{7EA70E7E-C0B7-064D-AA5D-85B0F5A5A1A5}"/>
                  </a:ext>
                </a:extLst>
              </p:cNvPr>
              <p:cNvSpPr/>
              <p:nvPr/>
            </p:nvSpPr>
            <p:spPr>
              <a:xfrm>
                <a:off x="4990895" y="2213729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C6859C05-57FC-DD41-83C2-00F119346A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5532" y="941813"/>
              <a:ext cx="1181144" cy="946257"/>
              <a:chOff x="4990895" y="1469995"/>
              <a:chExt cx="2272810" cy="1820829"/>
            </a:xfrm>
          </p:grpSpPr>
          <p:sp>
            <p:nvSpPr>
              <p:cNvPr id="99" name="Rectángulo 98">
                <a:extLst>
                  <a:ext uri="{FF2B5EF4-FFF2-40B4-BE49-F238E27FC236}">
                    <a16:creationId xmlns:a16="http://schemas.microsoft.com/office/drawing/2014/main" id="{9F0CBE7E-9DEE-2A47-AAAA-109105378CC1}"/>
                  </a:ext>
                </a:extLst>
              </p:cNvPr>
              <p:cNvSpPr/>
              <p:nvPr/>
            </p:nvSpPr>
            <p:spPr>
              <a:xfrm>
                <a:off x="6186610" y="1469995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3BFBACBD-8F90-F74A-845A-A6E99842A374}"/>
                  </a:ext>
                </a:extLst>
              </p:cNvPr>
              <p:cNvSpPr/>
              <p:nvPr/>
            </p:nvSpPr>
            <p:spPr>
              <a:xfrm>
                <a:off x="5947467" y="1618742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1" name="Rectángulo 100">
                <a:extLst>
                  <a:ext uri="{FF2B5EF4-FFF2-40B4-BE49-F238E27FC236}">
                    <a16:creationId xmlns:a16="http://schemas.microsoft.com/office/drawing/2014/main" id="{3E1BB173-6172-8049-8592-353A2BB02FEF}"/>
                  </a:ext>
                </a:extLst>
              </p:cNvPr>
              <p:cNvSpPr/>
              <p:nvPr/>
            </p:nvSpPr>
            <p:spPr>
              <a:xfrm>
                <a:off x="5708324" y="1767489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2" name="Rectángulo 101">
                <a:extLst>
                  <a:ext uri="{FF2B5EF4-FFF2-40B4-BE49-F238E27FC236}">
                    <a16:creationId xmlns:a16="http://schemas.microsoft.com/office/drawing/2014/main" id="{E962042B-F615-6641-BEA8-E3889264DD81}"/>
                  </a:ext>
                </a:extLst>
              </p:cNvPr>
              <p:cNvSpPr/>
              <p:nvPr/>
            </p:nvSpPr>
            <p:spPr>
              <a:xfrm>
                <a:off x="5469181" y="1916236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3" name="Rectángulo 102">
                <a:extLst>
                  <a:ext uri="{FF2B5EF4-FFF2-40B4-BE49-F238E27FC236}">
                    <a16:creationId xmlns:a16="http://schemas.microsoft.com/office/drawing/2014/main" id="{75B83FF5-2582-084A-834E-043248175DC8}"/>
                  </a:ext>
                </a:extLst>
              </p:cNvPr>
              <p:cNvSpPr/>
              <p:nvPr/>
            </p:nvSpPr>
            <p:spPr>
              <a:xfrm>
                <a:off x="5230038" y="2064983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" name="Rectángulo 103">
                <a:extLst>
                  <a:ext uri="{FF2B5EF4-FFF2-40B4-BE49-F238E27FC236}">
                    <a16:creationId xmlns:a16="http://schemas.microsoft.com/office/drawing/2014/main" id="{44C6E0BD-E2E4-9E4B-9F27-9E95793B1463}"/>
                  </a:ext>
                </a:extLst>
              </p:cNvPr>
              <p:cNvSpPr/>
              <p:nvPr/>
            </p:nvSpPr>
            <p:spPr>
              <a:xfrm>
                <a:off x="4990895" y="2213729"/>
                <a:ext cx="1077095" cy="107709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CDDDC81-F82C-FF47-B641-25358AD648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0247" y="941813"/>
              <a:ext cx="2029781" cy="1420858"/>
              <a:chOff x="8883739" y="1288655"/>
              <a:chExt cx="2629510" cy="1840672"/>
            </a:xfrm>
          </p:grpSpPr>
          <p:grpSp>
            <p:nvGrpSpPr>
              <p:cNvPr id="69" name="Grupo 68">
                <a:extLst>
                  <a:ext uri="{FF2B5EF4-FFF2-40B4-BE49-F238E27FC236}">
                    <a16:creationId xmlns:a16="http://schemas.microsoft.com/office/drawing/2014/main" id="{B067EFFC-C6FB-8B4B-BE49-41CC49197E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29693" y="1288655"/>
                <a:ext cx="1483556" cy="1107179"/>
                <a:chOff x="7807130" y="1439911"/>
                <a:chExt cx="3638338" cy="2715295"/>
              </a:xfrm>
            </p:grpSpPr>
            <p:grpSp>
              <p:nvGrpSpPr>
                <p:cNvPr id="85" name="Grupo 84">
                  <a:extLst>
                    <a:ext uri="{FF2B5EF4-FFF2-40B4-BE49-F238E27FC236}">
                      <a16:creationId xmlns:a16="http://schemas.microsoft.com/office/drawing/2014/main" id="{BE5D008D-1B5E-FB41-9B7A-A3FBE24CF49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172658" y="1439911"/>
                  <a:ext cx="2272810" cy="1820829"/>
                  <a:chOff x="4990895" y="1469995"/>
                  <a:chExt cx="2272810" cy="1820829"/>
                </a:xfrm>
              </p:grpSpPr>
              <p:sp>
                <p:nvSpPr>
                  <p:cNvPr id="93" name="Rectángulo 92">
                    <a:extLst>
                      <a:ext uri="{FF2B5EF4-FFF2-40B4-BE49-F238E27FC236}">
                        <a16:creationId xmlns:a16="http://schemas.microsoft.com/office/drawing/2014/main" id="{25815EEE-BF8F-914A-86BA-4F174F412502}"/>
                      </a:ext>
                    </a:extLst>
                  </p:cNvPr>
                  <p:cNvSpPr/>
                  <p:nvPr/>
                </p:nvSpPr>
                <p:spPr>
                  <a:xfrm>
                    <a:off x="6186610" y="1469995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4" name="Rectángulo 93">
                    <a:extLst>
                      <a:ext uri="{FF2B5EF4-FFF2-40B4-BE49-F238E27FC236}">
                        <a16:creationId xmlns:a16="http://schemas.microsoft.com/office/drawing/2014/main" id="{7603A576-6F4F-234D-AB95-5817FE285810}"/>
                      </a:ext>
                    </a:extLst>
                  </p:cNvPr>
                  <p:cNvSpPr/>
                  <p:nvPr/>
                </p:nvSpPr>
                <p:spPr>
                  <a:xfrm>
                    <a:off x="5947467" y="1618742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5" name="Rectángulo 94">
                    <a:extLst>
                      <a:ext uri="{FF2B5EF4-FFF2-40B4-BE49-F238E27FC236}">
                        <a16:creationId xmlns:a16="http://schemas.microsoft.com/office/drawing/2014/main" id="{4D57E5A9-4CD0-E74C-86BA-2E0836AE238E}"/>
                      </a:ext>
                    </a:extLst>
                  </p:cNvPr>
                  <p:cNvSpPr/>
                  <p:nvPr/>
                </p:nvSpPr>
                <p:spPr>
                  <a:xfrm>
                    <a:off x="5708324" y="176748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6" name="Rectángulo 95">
                    <a:extLst>
                      <a:ext uri="{FF2B5EF4-FFF2-40B4-BE49-F238E27FC236}">
                        <a16:creationId xmlns:a16="http://schemas.microsoft.com/office/drawing/2014/main" id="{D4A4FF6B-CE8D-FF44-A2C8-D78BBB087C80}"/>
                      </a:ext>
                    </a:extLst>
                  </p:cNvPr>
                  <p:cNvSpPr/>
                  <p:nvPr/>
                </p:nvSpPr>
                <p:spPr>
                  <a:xfrm>
                    <a:off x="5469181" y="1916236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7" name="Rectángulo 96">
                    <a:extLst>
                      <a:ext uri="{FF2B5EF4-FFF2-40B4-BE49-F238E27FC236}">
                        <a16:creationId xmlns:a16="http://schemas.microsoft.com/office/drawing/2014/main" id="{7E245351-DCDA-FD40-8F7A-CB6A430A8F19}"/>
                      </a:ext>
                    </a:extLst>
                  </p:cNvPr>
                  <p:cNvSpPr/>
                  <p:nvPr/>
                </p:nvSpPr>
                <p:spPr>
                  <a:xfrm>
                    <a:off x="5230038" y="2064983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8" name="Rectángulo 97">
                    <a:extLst>
                      <a:ext uri="{FF2B5EF4-FFF2-40B4-BE49-F238E27FC236}">
                        <a16:creationId xmlns:a16="http://schemas.microsoft.com/office/drawing/2014/main" id="{F477B6A0-5BF6-EA4F-9195-646E15EC6329}"/>
                      </a:ext>
                    </a:extLst>
                  </p:cNvPr>
                  <p:cNvSpPr/>
                  <p:nvPr/>
                </p:nvSpPr>
                <p:spPr>
                  <a:xfrm>
                    <a:off x="4990895" y="221372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</p:grpSp>
            <p:grpSp>
              <p:nvGrpSpPr>
                <p:cNvPr id="86" name="Grupo 85">
                  <a:extLst>
                    <a:ext uri="{FF2B5EF4-FFF2-40B4-BE49-F238E27FC236}">
                      <a16:creationId xmlns:a16="http://schemas.microsoft.com/office/drawing/2014/main" id="{71FB1C5E-4EB5-034E-A8D7-B50E32FEA8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07130" y="2334377"/>
                  <a:ext cx="2272810" cy="1820829"/>
                  <a:chOff x="4990895" y="1469995"/>
                  <a:chExt cx="2272810" cy="1820829"/>
                </a:xfrm>
              </p:grpSpPr>
              <p:sp>
                <p:nvSpPr>
                  <p:cNvPr id="87" name="Rectángulo 86">
                    <a:extLst>
                      <a:ext uri="{FF2B5EF4-FFF2-40B4-BE49-F238E27FC236}">
                        <a16:creationId xmlns:a16="http://schemas.microsoft.com/office/drawing/2014/main" id="{E453DD9D-116C-564B-A6F4-13159E5F3E47}"/>
                      </a:ext>
                    </a:extLst>
                  </p:cNvPr>
                  <p:cNvSpPr/>
                  <p:nvPr/>
                </p:nvSpPr>
                <p:spPr>
                  <a:xfrm>
                    <a:off x="6186610" y="1469995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8" name="Rectángulo 87">
                    <a:extLst>
                      <a:ext uri="{FF2B5EF4-FFF2-40B4-BE49-F238E27FC236}">
                        <a16:creationId xmlns:a16="http://schemas.microsoft.com/office/drawing/2014/main" id="{020E5691-FBBC-9640-98C7-D3E36C3D8A71}"/>
                      </a:ext>
                    </a:extLst>
                  </p:cNvPr>
                  <p:cNvSpPr/>
                  <p:nvPr/>
                </p:nvSpPr>
                <p:spPr>
                  <a:xfrm>
                    <a:off x="5947467" y="1618742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9" name="Rectángulo 88">
                    <a:extLst>
                      <a:ext uri="{FF2B5EF4-FFF2-40B4-BE49-F238E27FC236}">
                        <a16:creationId xmlns:a16="http://schemas.microsoft.com/office/drawing/2014/main" id="{C45A8F90-0E77-3844-9FF2-B9D6B01D0DB3}"/>
                      </a:ext>
                    </a:extLst>
                  </p:cNvPr>
                  <p:cNvSpPr/>
                  <p:nvPr/>
                </p:nvSpPr>
                <p:spPr>
                  <a:xfrm>
                    <a:off x="5708324" y="176748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0" name="Rectángulo 89">
                    <a:extLst>
                      <a:ext uri="{FF2B5EF4-FFF2-40B4-BE49-F238E27FC236}">
                        <a16:creationId xmlns:a16="http://schemas.microsoft.com/office/drawing/2014/main" id="{CB1AC4FC-9896-4340-87DF-5DD5CC61E59A}"/>
                      </a:ext>
                    </a:extLst>
                  </p:cNvPr>
                  <p:cNvSpPr/>
                  <p:nvPr/>
                </p:nvSpPr>
                <p:spPr>
                  <a:xfrm>
                    <a:off x="5469181" y="1916236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1" name="Rectángulo 90">
                    <a:extLst>
                      <a:ext uri="{FF2B5EF4-FFF2-40B4-BE49-F238E27FC236}">
                        <a16:creationId xmlns:a16="http://schemas.microsoft.com/office/drawing/2014/main" id="{C2A649A9-9CCC-7646-B928-BFE486809A6F}"/>
                      </a:ext>
                    </a:extLst>
                  </p:cNvPr>
                  <p:cNvSpPr/>
                  <p:nvPr/>
                </p:nvSpPr>
                <p:spPr>
                  <a:xfrm>
                    <a:off x="5230038" y="2064983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92" name="Rectángulo 91">
                    <a:extLst>
                      <a:ext uri="{FF2B5EF4-FFF2-40B4-BE49-F238E27FC236}">
                        <a16:creationId xmlns:a16="http://schemas.microsoft.com/office/drawing/2014/main" id="{096C5779-0E54-CD45-B132-56E2271301F5}"/>
                      </a:ext>
                    </a:extLst>
                  </p:cNvPr>
                  <p:cNvSpPr/>
                  <p:nvPr/>
                </p:nvSpPr>
                <p:spPr>
                  <a:xfrm>
                    <a:off x="4990895" y="221372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</p:grpSp>
          </p:grpSp>
          <p:grpSp>
            <p:nvGrpSpPr>
              <p:cNvPr id="70" name="Grupo 69">
                <a:extLst>
                  <a:ext uri="{FF2B5EF4-FFF2-40B4-BE49-F238E27FC236}">
                    <a16:creationId xmlns:a16="http://schemas.microsoft.com/office/drawing/2014/main" id="{05B58D2F-C61B-674F-A307-89FD0B7AD4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83739" y="2022148"/>
                <a:ext cx="1483556" cy="1107179"/>
                <a:chOff x="7807130" y="1439911"/>
                <a:chExt cx="3638338" cy="2715295"/>
              </a:xfrm>
            </p:grpSpPr>
            <p:grpSp>
              <p:nvGrpSpPr>
                <p:cNvPr id="71" name="Grupo 70">
                  <a:extLst>
                    <a:ext uri="{FF2B5EF4-FFF2-40B4-BE49-F238E27FC236}">
                      <a16:creationId xmlns:a16="http://schemas.microsoft.com/office/drawing/2014/main" id="{CB99FDD6-2548-9B45-92F9-E2DC1CDCD62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172658" y="1439911"/>
                  <a:ext cx="2272810" cy="1820829"/>
                  <a:chOff x="4990895" y="1469995"/>
                  <a:chExt cx="2272810" cy="1820829"/>
                </a:xfrm>
              </p:grpSpPr>
              <p:sp>
                <p:nvSpPr>
                  <p:cNvPr id="79" name="Rectángulo 78">
                    <a:extLst>
                      <a:ext uri="{FF2B5EF4-FFF2-40B4-BE49-F238E27FC236}">
                        <a16:creationId xmlns:a16="http://schemas.microsoft.com/office/drawing/2014/main" id="{E34013AD-A627-A747-BFAA-6068BD3C1F67}"/>
                      </a:ext>
                    </a:extLst>
                  </p:cNvPr>
                  <p:cNvSpPr/>
                  <p:nvPr/>
                </p:nvSpPr>
                <p:spPr>
                  <a:xfrm>
                    <a:off x="6186610" y="1469995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0" name="Rectángulo 79">
                    <a:extLst>
                      <a:ext uri="{FF2B5EF4-FFF2-40B4-BE49-F238E27FC236}">
                        <a16:creationId xmlns:a16="http://schemas.microsoft.com/office/drawing/2014/main" id="{6F32AD19-F614-924E-87B7-BD028908FBB0}"/>
                      </a:ext>
                    </a:extLst>
                  </p:cNvPr>
                  <p:cNvSpPr/>
                  <p:nvPr/>
                </p:nvSpPr>
                <p:spPr>
                  <a:xfrm>
                    <a:off x="5947467" y="1618742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1" name="Rectángulo 80">
                    <a:extLst>
                      <a:ext uri="{FF2B5EF4-FFF2-40B4-BE49-F238E27FC236}">
                        <a16:creationId xmlns:a16="http://schemas.microsoft.com/office/drawing/2014/main" id="{6C2A399F-ED55-5D42-9ECF-F3CD48D37754}"/>
                      </a:ext>
                    </a:extLst>
                  </p:cNvPr>
                  <p:cNvSpPr/>
                  <p:nvPr/>
                </p:nvSpPr>
                <p:spPr>
                  <a:xfrm>
                    <a:off x="5708324" y="176748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2" name="Rectángulo 81">
                    <a:extLst>
                      <a:ext uri="{FF2B5EF4-FFF2-40B4-BE49-F238E27FC236}">
                        <a16:creationId xmlns:a16="http://schemas.microsoft.com/office/drawing/2014/main" id="{0EEAEBC8-06A2-704C-8A9C-4839C9657C88}"/>
                      </a:ext>
                    </a:extLst>
                  </p:cNvPr>
                  <p:cNvSpPr/>
                  <p:nvPr/>
                </p:nvSpPr>
                <p:spPr>
                  <a:xfrm>
                    <a:off x="5469181" y="1916236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3" name="Rectángulo 82">
                    <a:extLst>
                      <a:ext uri="{FF2B5EF4-FFF2-40B4-BE49-F238E27FC236}">
                        <a16:creationId xmlns:a16="http://schemas.microsoft.com/office/drawing/2014/main" id="{394ADDC0-C8B0-BC4A-BBFE-4B20A998CE6C}"/>
                      </a:ext>
                    </a:extLst>
                  </p:cNvPr>
                  <p:cNvSpPr/>
                  <p:nvPr/>
                </p:nvSpPr>
                <p:spPr>
                  <a:xfrm>
                    <a:off x="5230038" y="2064983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84" name="Rectángulo 83">
                    <a:extLst>
                      <a:ext uri="{FF2B5EF4-FFF2-40B4-BE49-F238E27FC236}">
                        <a16:creationId xmlns:a16="http://schemas.microsoft.com/office/drawing/2014/main" id="{2D270B0C-2C83-F547-A4F7-7B354723A561}"/>
                      </a:ext>
                    </a:extLst>
                  </p:cNvPr>
                  <p:cNvSpPr/>
                  <p:nvPr/>
                </p:nvSpPr>
                <p:spPr>
                  <a:xfrm>
                    <a:off x="4990895" y="221372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</p:grpSp>
            <p:grpSp>
              <p:nvGrpSpPr>
                <p:cNvPr id="72" name="Grupo 71">
                  <a:extLst>
                    <a:ext uri="{FF2B5EF4-FFF2-40B4-BE49-F238E27FC236}">
                      <a16:creationId xmlns:a16="http://schemas.microsoft.com/office/drawing/2014/main" id="{42F732D1-0257-6447-8C11-8526FD38BF7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07130" y="2334377"/>
                  <a:ext cx="2272810" cy="1820829"/>
                  <a:chOff x="4990895" y="1469995"/>
                  <a:chExt cx="2272810" cy="1820829"/>
                </a:xfrm>
              </p:grpSpPr>
              <p:sp>
                <p:nvSpPr>
                  <p:cNvPr id="73" name="Rectángulo 72">
                    <a:extLst>
                      <a:ext uri="{FF2B5EF4-FFF2-40B4-BE49-F238E27FC236}">
                        <a16:creationId xmlns:a16="http://schemas.microsoft.com/office/drawing/2014/main" id="{4A8962CC-4A84-DA44-A0C3-69ACC49A271C}"/>
                      </a:ext>
                    </a:extLst>
                  </p:cNvPr>
                  <p:cNvSpPr/>
                  <p:nvPr/>
                </p:nvSpPr>
                <p:spPr>
                  <a:xfrm>
                    <a:off x="6186610" y="1469995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4" name="Rectángulo 73">
                    <a:extLst>
                      <a:ext uri="{FF2B5EF4-FFF2-40B4-BE49-F238E27FC236}">
                        <a16:creationId xmlns:a16="http://schemas.microsoft.com/office/drawing/2014/main" id="{5E527A84-FCD5-8A41-B20C-8C3361D0F100}"/>
                      </a:ext>
                    </a:extLst>
                  </p:cNvPr>
                  <p:cNvSpPr/>
                  <p:nvPr/>
                </p:nvSpPr>
                <p:spPr>
                  <a:xfrm>
                    <a:off x="5947467" y="1618742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5" name="Rectángulo 74">
                    <a:extLst>
                      <a:ext uri="{FF2B5EF4-FFF2-40B4-BE49-F238E27FC236}">
                        <a16:creationId xmlns:a16="http://schemas.microsoft.com/office/drawing/2014/main" id="{95341161-C1A6-AF4D-9053-7828E8399D69}"/>
                      </a:ext>
                    </a:extLst>
                  </p:cNvPr>
                  <p:cNvSpPr/>
                  <p:nvPr/>
                </p:nvSpPr>
                <p:spPr>
                  <a:xfrm>
                    <a:off x="5708324" y="176748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6" name="Rectángulo 75">
                    <a:extLst>
                      <a:ext uri="{FF2B5EF4-FFF2-40B4-BE49-F238E27FC236}">
                        <a16:creationId xmlns:a16="http://schemas.microsoft.com/office/drawing/2014/main" id="{88075E45-9798-0E45-BB11-9F4734D8EF23}"/>
                      </a:ext>
                    </a:extLst>
                  </p:cNvPr>
                  <p:cNvSpPr/>
                  <p:nvPr/>
                </p:nvSpPr>
                <p:spPr>
                  <a:xfrm>
                    <a:off x="5469181" y="1916236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7" name="Rectángulo 76">
                    <a:extLst>
                      <a:ext uri="{FF2B5EF4-FFF2-40B4-BE49-F238E27FC236}">
                        <a16:creationId xmlns:a16="http://schemas.microsoft.com/office/drawing/2014/main" id="{48F988BD-2E67-6D44-8BF6-4F45F41A2787}"/>
                      </a:ext>
                    </a:extLst>
                  </p:cNvPr>
                  <p:cNvSpPr/>
                  <p:nvPr/>
                </p:nvSpPr>
                <p:spPr>
                  <a:xfrm>
                    <a:off x="5230038" y="2064983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  <p:sp>
                <p:nvSpPr>
                  <p:cNvPr id="78" name="Rectángulo 77">
                    <a:extLst>
                      <a:ext uri="{FF2B5EF4-FFF2-40B4-BE49-F238E27FC236}">
                        <a16:creationId xmlns:a16="http://schemas.microsoft.com/office/drawing/2014/main" id="{70EE8D36-82B5-5248-B750-33A0202EF8FE}"/>
                      </a:ext>
                    </a:extLst>
                  </p:cNvPr>
                  <p:cNvSpPr/>
                  <p:nvPr/>
                </p:nvSpPr>
                <p:spPr>
                  <a:xfrm>
                    <a:off x="4990895" y="2213729"/>
                    <a:ext cx="1077095" cy="10770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L"/>
                  </a:p>
                </p:txBody>
              </p:sp>
            </p:grpSp>
          </p:grpSp>
        </p:grp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AD50FA1A-ACE4-074D-9DDE-FFE109CFABB9}"/>
                </a:ext>
              </a:extLst>
            </p:cNvPr>
            <p:cNvSpPr/>
            <p:nvPr/>
          </p:nvSpPr>
          <p:spPr>
            <a:xfrm>
              <a:off x="10187419" y="1665151"/>
              <a:ext cx="439192" cy="43607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3F773E20-E935-C940-998D-1FD080C3DC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8116" y="941813"/>
              <a:ext cx="1123148" cy="827150"/>
              <a:chOff x="5129367" y="2294171"/>
              <a:chExt cx="2496763" cy="1838763"/>
            </a:xfrm>
          </p:grpSpPr>
          <p:grpSp>
            <p:nvGrpSpPr>
              <p:cNvPr id="55" name="Grupo 54">
                <a:extLst>
                  <a:ext uri="{FF2B5EF4-FFF2-40B4-BE49-F238E27FC236}">
                    <a16:creationId xmlns:a16="http://schemas.microsoft.com/office/drawing/2014/main" id="{9F30DBE4-08D0-FF42-91FC-DBB8CEDD98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96000" y="2294171"/>
                <a:ext cx="1530130" cy="1225842"/>
                <a:chOff x="4990895" y="1469995"/>
                <a:chExt cx="2272810" cy="1820829"/>
              </a:xfrm>
            </p:grpSpPr>
            <p:sp>
              <p:nvSpPr>
                <p:cNvPr id="63" name="Rectángulo 62">
                  <a:extLst>
                    <a:ext uri="{FF2B5EF4-FFF2-40B4-BE49-F238E27FC236}">
                      <a16:creationId xmlns:a16="http://schemas.microsoft.com/office/drawing/2014/main" id="{F7B242A1-8473-1541-B9B9-6B187CECEC12}"/>
                    </a:ext>
                  </a:extLst>
                </p:cNvPr>
                <p:cNvSpPr/>
                <p:nvPr/>
              </p:nvSpPr>
              <p:spPr>
                <a:xfrm>
                  <a:off x="6186610" y="1469995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4" name="Rectángulo 63">
                  <a:extLst>
                    <a:ext uri="{FF2B5EF4-FFF2-40B4-BE49-F238E27FC236}">
                      <a16:creationId xmlns:a16="http://schemas.microsoft.com/office/drawing/2014/main" id="{08FBC67F-AC7D-024C-842E-7AA4D411341D}"/>
                    </a:ext>
                  </a:extLst>
                </p:cNvPr>
                <p:cNvSpPr/>
                <p:nvPr/>
              </p:nvSpPr>
              <p:spPr>
                <a:xfrm>
                  <a:off x="5947467" y="1618742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5" name="Rectángulo 64">
                  <a:extLst>
                    <a:ext uri="{FF2B5EF4-FFF2-40B4-BE49-F238E27FC236}">
                      <a16:creationId xmlns:a16="http://schemas.microsoft.com/office/drawing/2014/main" id="{79BFCC7C-0920-5244-99C1-8272957344A6}"/>
                    </a:ext>
                  </a:extLst>
                </p:cNvPr>
                <p:cNvSpPr/>
                <p:nvPr/>
              </p:nvSpPr>
              <p:spPr>
                <a:xfrm>
                  <a:off x="5708324" y="1767489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6" name="Rectángulo 65">
                  <a:extLst>
                    <a:ext uri="{FF2B5EF4-FFF2-40B4-BE49-F238E27FC236}">
                      <a16:creationId xmlns:a16="http://schemas.microsoft.com/office/drawing/2014/main" id="{18575EA0-4B85-6244-BD95-4186A51652CC}"/>
                    </a:ext>
                  </a:extLst>
                </p:cNvPr>
                <p:cNvSpPr/>
                <p:nvPr/>
              </p:nvSpPr>
              <p:spPr>
                <a:xfrm>
                  <a:off x="5469181" y="1916236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7" name="Rectángulo 66">
                  <a:extLst>
                    <a:ext uri="{FF2B5EF4-FFF2-40B4-BE49-F238E27FC236}">
                      <a16:creationId xmlns:a16="http://schemas.microsoft.com/office/drawing/2014/main" id="{C5DF4BC8-1173-EF42-9506-50BD3D5565E4}"/>
                    </a:ext>
                  </a:extLst>
                </p:cNvPr>
                <p:cNvSpPr/>
                <p:nvPr/>
              </p:nvSpPr>
              <p:spPr>
                <a:xfrm>
                  <a:off x="5230038" y="2064983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8" name="Rectángulo 67">
                  <a:extLst>
                    <a:ext uri="{FF2B5EF4-FFF2-40B4-BE49-F238E27FC236}">
                      <a16:creationId xmlns:a16="http://schemas.microsoft.com/office/drawing/2014/main" id="{8668BA75-E8B1-6E46-9D58-73E95E056AD9}"/>
                    </a:ext>
                  </a:extLst>
                </p:cNvPr>
                <p:cNvSpPr/>
                <p:nvPr/>
              </p:nvSpPr>
              <p:spPr>
                <a:xfrm>
                  <a:off x="4990895" y="2213729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066CFF12-86CC-2942-8E62-BACAEF8290F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29367" y="2907092"/>
                <a:ext cx="1530130" cy="1225842"/>
                <a:chOff x="4990895" y="1469995"/>
                <a:chExt cx="2272810" cy="1820829"/>
              </a:xfrm>
            </p:grpSpPr>
            <p:sp>
              <p:nvSpPr>
                <p:cNvPr id="57" name="Rectángulo 56">
                  <a:extLst>
                    <a:ext uri="{FF2B5EF4-FFF2-40B4-BE49-F238E27FC236}">
                      <a16:creationId xmlns:a16="http://schemas.microsoft.com/office/drawing/2014/main" id="{3C4E6725-2FA4-B146-A531-F26658E1A47C}"/>
                    </a:ext>
                  </a:extLst>
                </p:cNvPr>
                <p:cNvSpPr/>
                <p:nvPr/>
              </p:nvSpPr>
              <p:spPr>
                <a:xfrm>
                  <a:off x="6186610" y="1469995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58" name="Rectángulo 57">
                  <a:extLst>
                    <a:ext uri="{FF2B5EF4-FFF2-40B4-BE49-F238E27FC236}">
                      <a16:creationId xmlns:a16="http://schemas.microsoft.com/office/drawing/2014/main" id="{21B6F568-11B0-164E-B44D-39F16E508DE4}"/>
                    </a:ext>
                  </a:extLst>
                </p:cNvPr>
                <p:cNvSpPr/>
                <p:nvPr/>
              </p:nvSpPr>
              <p:spPr>
                <a:xfrm>
                  <a:off x="5947467" y="1618742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59" name="Rectángulo 58">
                  <a:extLst>
                    <a:ext uri="{FF2B5EF4-FFF2-40B4-BE49-F238E27FC236}">
                      <a16:creationId xmlns:a16="http://schemas.microsoft.com/office/drawing/2014/main" id="{1687DA4F-686B-EC4A-8FDE-F8DB1A40BF87}"/>
                    </a:ext>
                  </a:extLst>
                </p:cNvPr>
                <p:cNvSpPr/>
                <p:nvPr/>
              </p:nvSpPr>
              <p:spPr>
                <a:xfrm>
                  <a:off x="5708324" y="1767489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0" name="Rectángulo 59">
                  <a:extLst>
                    <a:ext uri="{FF2B5EF4-FFF2-40B4-BE49-F238E27FC236}">
                      <a16:creationId xmlns:a16="http://schemas.microsoft.com/office/drawing/2014/main" id="{495BD52F-808E-1341-AE76-6542E387FE16}"/>
                    </a:ext>
                  </a:extLst>
                </p:cNvPr>
                <p:cNvSpPr/>
                <p:nvPr/>
              </p:nvSpPr>
              <p:spPr>
                <a:xfrm>
                  <a:off x="5469181" y="1916236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1" name="Rectángulo 60">
                  <a:extLst>
                    <a:ext uri="{FF2B5EF4-FFF2-40B4-BE49-F238E27FC236}">
                      <a16:creationId xmlns:a16="http://schemas.microsoft.com/office/drawing/2014/main" id="{75E0C900-052C-4747-B467-8EC0232E688C}"/>
                    </a:ext>
                  </a:extLst>
                </p:cNvPr>
                <p:cNvSpPr/>
                <p:nvPr/>
              </p:nvSpPr>
              <p:spPr>
                <a:xfrm>
                  <a:off x="5230038" y="2064983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2" name="Rectángulo 61">
                  <a:extLst>
                    <a:ext uri="{FF2B5EF4-FFF2-40B4-BE49-F238E27FC236}">
                      <a16:creationId xmlns:a16="http://schemas.microsoft.com/office/drawing/2014/main" id="{C2BB056F-4F0D-444D-A0CE-D525AB497C26}"/>
                    </a:ext>
                  </a:extLst>
                </p:cNvPr>
                <p:cNvSpPr/>
                <p:nvPr/>
              </p:nvSpPr>
              <p:spPr>
                <a:xfrm>
                  <a:off x="4990895" y="2213729"/>
                  <a:ext cx="1077095" cy="10770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</p:grp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ECED99A-D929-BD46-878D-F111AF002132}"/>
                </a:ext>
              </a:extLst>
            </p:cNvPr>
            <p:cNvSpPr/>
            <p:nvPr/>
          </p:nvSpPr>
          <p:spPr>
            <a:xfrm rot="19592088">
              <a:off x="6279814" y="1557040"/>
              <a:ext cx="2345185" cy="3785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err="1"/>
                <a:t>Flattened</a:t>
              </a:r>
              <a:endParaRPr lang="es-CL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D809FBB-0B30-AC4E-B046-51F69662DB2F}"/>
                </a:ext>
              </a:extLst>
            </p:cNvPr>
            <p:cNvSpPr/>
            <p:nvPr/>
          </p:nvSpPr>
          <p:spPr>
            <a:xfrm>
              <a:off x="9051996" y="861754"/>
              <a:ext cx="439192" cy="43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0C984ED8-EB1A-6D47-9D6F-5EA0909257B5}"/>
                </a:ext>
              </a:extLst>
            </p:cNvPr>
            <p:cNvSpPr/>
            <p:nvPr/>
          </p:nvSpPr>
          <p:spPr>
            <a:xfrm>
              <a:off x="9051996" y="1388394"/>
              <a:ext cx="439192" cy="43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0B1C07FF-5692-7846-81F1-83137CD7AE3A}"/>
                </a:ext>
              </a:extLst>
            </p:cNvPr>
            <p:cNvSpPr/>
            <p:nvPr/>
          </p:nvSpPr>
          <p:spPr>
            <a:xfrm>
              <a:off x="9051996" y="1915034"/>
              <a:ext cx="439192" cy="43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AF73DE64-3747-3040-A5D5-A00BE35D6939}"/>
                </a:ext>
              </a:extLst>
            </p:cNvPr>
            <p:cNvSpPr/>
            <p:nvPr/>
          </p:nvSpPr>
          <p:spPr>
            <a:xfrm>
              <a:off x="9051996" y="2968312"/>
              <a:ext cx="439192" cy="43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2685E8A-B43E-ED46-BFA7-8D9735B849A6}"/>
                </a:ext>
              </a:extLst>
            </p:cNvPr>
            <p:cNvSpPr txBox="1"/>
            <p:nvPr/>
          </p:nvSpPr>
          <p:spPr>
            <a:xfrm>
              <a:off x="9108597" y="2297679"/>
              <a:ext cx="3666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3600" dirty="0"/>
                <a:t>⁞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BFAC2890-8D0A-EB45-9F64-2AB6C124E484}"/>
                </a:ext>
              </a:extLst>
            </p:cNvPr>
            <p:cNvCxnSpPr>
              <a:stCxn id="21" idx="6"/>
              <a:endCxn id="18" idx="2"/>
            </p:cNvCxnSpPr>
            <p:nvPr/>
          </p:nvCxnSpPr>
          <p:spPr>
            <a:xfrm>
              <a:off x="9491188" y="1079793"/>
              <a:ext cx="696231" cy="803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E8565702-CC0B-8847-85E4-EF3D46AE41D8}"/>
                </a:ext>
              </a:extLst>
            </p:cNvPr>
            <p:cNvCxnSpPr>
              <a:stCxn id="22" idx="6"/>
              <a:endCxn id="18" idx="2"/>
            </p:cNvCxnSpPr>
            <p:nvPr/>
          </p:nvCxnSpPr>
          <p:spPr>
            <a:xfrm>
              <a:off x="9491188" y="1606433"/>
              <a:ext cx="696231" cy="276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C20275A2-D232-E14A-BA55-700306839226}"/>
                </a:ext>
              </a:extLst>
            </p:cNvPr>
            <p:cNvCxnSpPr>
              <a:cxnSpLocks/>
              <a:stCxn id="23" idx="6"/>
              <a:endCxn id="18" idx="2"/>
            </p:cNvCxnSpPr>
            <p:nvPr/>
          </p:nvCxnSpPr>
          <p:spPr>
            <a:xfrm flipV="1">
              <a:off x="9491188" y="1883190"/>
              <a:ext cx="696231" cy="249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345E45D8-444A-2345-BA4C-423EAA62A7D5}"/>
                </a:ext>
              </a:extLst>
            </p:cNvPr>
            <p:cNvCxnSpPr>
              <a:cxnSpLocks/>
              <a:stCxn id="24" idx="6"/>
              <a:endCxn id="18" idx="2"/>
            </p:cNvCxnSpPr>
            <p:nvPr/>
          </p:nvCxnSpPr>
          <p:spPr>
            <a:xfrm flipV="1">
              <a:off x="9491188" y="1883190"/>
              <a:ext cx="696231" cy="1303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92895AE-D723-3348-9E39-4B4B1AD2734A}"/>
                </a:ext>
              </a:extLst>
            </p:cNvPr>
            <p:cNvCxnSpPr>
              <a:cxnSpLocks/>
              <a:stCxn id="24" idx="2"/>
              <a:endCxn id="20" idx="2"/>
            </p:cNvCxnSpPr>
            <p:nvPr/>
          </p:nvCxnSpPr>
          <p:spPr>
            <a:xfrm flipH="1" flipV="1">
              <a:off x="7556776" y="1904204"/>
              <a:ext cx="1495220" cy="1282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7AD2FE08-D308-3C4E-85BE-44317B0DF412}"/>
                </a:ext>
              </a:extLst>
            </p:cNvPr>
            <p:cNvCxnSpPr>
              <a:cxnSpLocks/>
              <a:stCxn id="23" idx="2"/>
              <a:endCxn id="20" idx="2"/>
            </p:cNvCxnSpPr>
            <p:nvPr/>
          </p:nvCxnSpPr>
          <p:spPr>
            <a:xfrm flipH="1" flipV="1">
              <a:off x="7556776" y="1904204"/>
              <a:ext cx="1495220" cy="228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A6367083-D1A8-FD4E-958D-B0B914A5BA1D}"/>
                </a:ext>
              </a:extLst>
            </p:cNvPr>
            <p:cNvCxnSpPr>
              <a:cxnSpLocks/>
              <a:stCxn id="22" idx="2"/>
              <a:endCxn id="20" idx="2"/>
            </p:cNvCxnSpPr>
            <p:nvPr/>
          </p:nvCxnSpPr>
          <p:spPr>
            <a:xfrm flipH="1">
              <a:off x="7556776" y="1606433"/>
              <a:ext cx="1495220" cy="297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DFA15D93-1285-D748-BD63-47EAECB6C189}"/>
                </a:ext>
              </a:extLst>
            </p:cNvPr>
            <p:cNvCxnSpPr>
              <a:cxnSpLocks/>
              <a:stCxn id="21" idx="2"/>
              <a:endCxn id="20" idx="2"/>
            </p:cNvCxnSpPr>
            <p:nvPr/>
          </p:nvCxnSpPr>
          <p:spPr>
            <a:xfrm flipH="1">
              <a:off x="7556776" y="1079793"/>
              <a:ext cx="1495220" cy="824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D124085-6473-584B-B913-3840E0BCEF82}"/>
                </a:ext>
              </a:extLst>
            </p:cNvPr>
            <p:cNvCxnSpPr>
              <a:cxnSpLocks/>
              <a:stCxn id="24" idx="2"/>
              <a:endCxn id="38" idx="6"/>
            </p:cNvCxnSpPr>
            <p:nvPr/>
          </p:nvCxnSpPr>
          <p:spPr>
            <a:xfrm flipH="1" flipV="1">
              <a:off x="6805317" y="2395585"/>
              <a:ext cx="2246679" cy="790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2E22C6D5-B377-A643-9FED-38EED36766D8}"/>
                </a:ext>
              </a:extLst>
            </p:cNvPr>
            <p:cNvCxnSpPr>
              <a:cxnSpLocks/>
              <a:stCxn id="23" idx="2"/>
              <a:endCxn id="38" idx="6"/>
            </p:cNvCxnSpPr>
            <p:nvPr/>
          </p:nvCxnSpPr>
          <p:spPr>
            <a:xfrm flipH="1">
              <a:off x="6805317" y="2133073"/>
              <a:ext cx="2246679" cy="262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0BE47442-6D71-1748-8A97-BD137EAEB972}"/>
                </a:ext>
              </a:extLst>
            </p:cNvPr>
            <p:cNvCxnSpPr>
              <a:cxnSpLocks/>
              <a:stCxn id="22" idx="2"/>
              <a:endCxn id="38" idx="6"/>
            </p:cNvCxnSpPr>
            <p:nvPr/>
          </p:nvCxnSpPr>
          <p:spPr>
            <a:xfrm flipH="1">
              <a:off x="6805317" y="1606433"/>
              <a:ext cx="2246679" cy="789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04A522B-E107-BB4E-A25E-05863AB49B93}"/>
                </a:ext>
              </a:extLst>
            </p:cNvPr>
            <p:cNvCxnSpPr>
              <a:cxnSpLocks/>
              <a:stCxn id="21" idx="2"/>
              <a:endCxn id="38" idx="6"/>
            </p:cNvCxnSpPr>
            <p:nvPr/>
          </p:nvCxnSpPr>
          <p:spPr>
            <a:xfrm flipH="1">
              <a:off x="6805317" y="1079793"/>
              <a:ext cx="2246679" cy="13157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60CEF3F7-0863-9543-81A6-DD95E0C543FB}"/>
                </a:ext>
              </a:extLst>
            </p:cNvPr>
            <p:cNvSpPr/>
            <p:nvPr/>
          </p:nvSpPr>
          <p:spPr>
            <a:xfrm flipH="1">
              <a:off x="6805317" y="2393785"/>
              <a:ext cx="3600" cy="3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1929A0FE-D380-5F4C-BBC3-A328AF2C7C9D}"/>
                </a:ext>
              </a:extLst>
            </p:cNvPr>
            <p:cNvSpPr/>
            <p:nvPr/>
          </p:nvSpPr>
          <p:spPr>
            <a:xfrm flipH="1">
              <a:off x="8321637" y="1393438"/>
              <a:ext cx="3600" cy="3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AA82C5C6-1FC1-354E-B741-206D4E4CBA91}"/>
                </a:ext>
              </a:extLst>
            </p:cNvPr>
            <p:cNvCxnSpPr>
              <a:stCxn id="39" idx="2"/>
              <a:endCxn id="24" idx="2"/>
            </p:cNvCxnSpPr>
            <p:nvPr/>
          </p:nvCxnSpPr>
          <p:spPr>
            <a:xfrm>
              <a:off x="8325237" y="1395238"/>
              <a:ext cx="726759" cy="1791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10BC7D5-67E8-5943-AE3E-C72711B78D24}"/>
                </a:ext>
              </a:extLst>
            </p:cNvPr>
            <p:cNvCxnSpPr>
              <a:cxnSpLocks/>
              <a:stCxn id="39" idx="2"/>
              <a:endCxn id="23" idx="2"/>
            </p:cNvCxnSpPr>
            <p:nvPr/>
          </p:nvCxnSpPr>
          <p:spPr>
            <a:xfrm>
              <a:off x="8325237" y="1395238"/>
              <a:ext cx="726759" cy="737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A951EF4-BD2E-BD40-B786-0E2E3698E762}"/>
                </a:ext>
              </a:extLst>
            </p:cNvPr>
            <p:cNvCxnSpPr>
              <a:cxnSpLocks/>
              <a:stCxn id="39" idx="2"/>
              <a:endCxn id="22" idx="2"/>
            </p:cNvCxnSpPr>
            <p:nvPr/>
          </p:nvCxnSpPr>
          <p:spPr>
            <a:xfrm>
              <a:off x="8325237" y="1395238"/>
              <a:ext cx="726759" cy="2111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9C67A4D2-0312-6141-B0D8-9E8412411D9D}"/>
                </a:ext>
              </a:extLst>
            </p:cNvPr>
            <p:cNvCxnSpPr>
              <a:cxnSpLocks/>
              <a:stCxn id="39" idx="2"/>
              <a:endCxn id="21" idx="2"/>
            </p:cNvCxnSpPr>
            <p:nvPr/>
          </p:nvCxnSpPr>
          <p:spPr>
            <a:xfrm flipV="1">
              <a:off x="8325237" y="1079793"/>
              <a:ext cx="726759" cy="315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9D401D1B-75FF-1A44-A231-C89127944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8651" y="1586767"/>
              <a:ext cx="252000" cy="25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7BDEB9B-C1AD-2E49-84D3-1A327E3F0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0238" y="1414574"/>
              <a:ext cx="144000" cy="1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0A758A95-6900-3E4C-867A-F610722E1D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5354" y="1699162"/>
              <a:ext cx="144000" cy="1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38D1EBB5-27C1-6846-B308-513BBCDA8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2048" y="2094431"/>
              <a:ext cx="72000" cy="7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EC25B994-FFE3-004B-ABBA-8EA24F37B7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1871" y="1516515"/>
              <a:ext cx="36000" cy="36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053471E8-C2D5-304D-8020-8C0E3339A704}"/>
                </a:ext>
              </a:extLst>
            </p:cNvPr>
            <p:cNvCxnSpPr>
              <a:stCxn id="44" idx="0"/>
              <a:endCxn id="45" idx="0"/>
            </p:cNvCxnSpPr>
            <p:nvPr/>
          </p:nvCxnSpPr>
          <p:spPr>
            <a:xfrm flipV="1">
              <a:off x="2844651" y="1414574"/>
              <a:ext cx="1337587" cy="172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AA45811A-9E55-494A-A594-136274ACFCFA}"/>
                </a:ext>
              </a:extLst>
            </p:cNvPr>
            <p:cNvCxnSpPr>
              <a:cxnSpLocks/>
              <a:stCxn id="44" idx="2"/>
              <a:endCxn id="45" idx="2"/>
            </p:cNvCxnSpPr>
            <p:nvPr/>
          </p:nvCxnSpPr>
          <p:spPr>
            <a:xfrm flipV="1">
              <a:off x="2844651" y="1558574"/>
              <a:ext cx="1337587" cy="280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7A892999-E5D4-324E-9117-904B144041F7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 flipV="1">
              <a:off x="4449354" y="1771162"/>
              <a:ext cx="151363" cy="4931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5289A6AC-C37C-4E49-9C6B-FFF43557AD5D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H="1" flipV="1">
              <a:off x="4377354" y="1843162"/>
              <a:ext cx="219981" cy="4157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C483B1BE-0C26-C545-BE2C-3A478645770C}"/>
                </a:ext>
              </a:extLst>
            </p:cNvPr>
            <p:cNvCxnSpPr>
              <a:cxnSpLocks/>
              <a:stCxn id="48" idx="2"/>
              <a:endCxn id="47" idx="2"/>
            </p:cNvCxnSpPr>
            <p:nvPr/>
          </p:nvCxnSpPr>
          <p:spPr>
            <a:xfrm flipH="1">
              <a:off x="4758048" y="1552515"/>
              <a:ext cx="1771823" cy="6139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08643EF3-D2DF-914D-A667-EB8CAD91BFB2}"/>
                </a:ext>
              </a:extLst>
            </p:cNvPr>
            <p:cNvCxnSpPr>
              <a:cxnSpLocks/>
              <a:stCxn id="48" idx="0"/>
              <a:endCxn id="47" idx="0"/>
            </p:cNvCxnSpPr>
            <p:nvPr/>
          </p:nvCxnSpPr>
          <p:spPr>
            <a:xfrm flipH="1">
              <a:off x="4758048" y="1516515"/>
              <a:ext cx="1771823" cy="5779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Flecha: a la derecha 187">
            <a:extLst>
              <a:ext uri="{FF2B5EF4-FFF2-40B4-BE49-F238E27FC236}">
                <a16:creationId xmlns:a16="http://schemas.microsoft.com/office/drawing/2014/main" id="{A2C5C917-1502-444B-8520-6FA351A548C4}"/>
              </a:ext>
            </a:extLst>
          </p:cNvPr>
          <p:cNvSpPr/>
          <p:nvPr/>
        </p:nvSpPr>
        <p:spPr>
          <a:xfrm>
            <a:off x="1827296" y="2103441"/>
            <a:ext cx="256128" cy="187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2ADA4351-6585-D149-B3C7-A51E5C003704}"/>
              </a:ext>
            </a:extLst>
          </p:cNvPr>
          <p:cNvSpPr txBox="1"/>
          <p:nvPr/>
        </p:nvSpPr>
        <p:spPr>
          <a:xfrm>
            <a:off x="4856591" y="1017089"/>
            <a:ext cx="680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Conv 2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11F797DF-413B-AA4F-B882-45F27D5E9568}"/>
              </a:ext>
            </a:extLst>
          </p:cNvPr>
          <p:cNvSpPr txBox="1"/>
          <p:nvPr/>
        </p:nvSpPr>
        <p:spPr>
          <a:xfrm>
            <a:off x="2621566" y="1013505"/>
            <a:ext cx="735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Conv 1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F734DF4-CADB-7E48-8B74-3BF3F6332244}"/>
              </a:ext>
            </a:extLst>
          </p:cNvPr>
          <p:cNvSpPr txBox="1"/>
          <p:nvPr/>
        </p:nvSpPr>
        <p:spPr>
          <a:xfrm>
            <a:off x="3930294" y="1013505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Pool 1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16FB53E8-13B2-9148-B30B-1FD468843A15}"/>
              </a:ext>
            </a:extLst>
          </p:cNvPr>
          <p:cNvSpPr txBox="1"/>
          <p:nvPr/>
        </p:nvSpPr>
        <p:spPr>
          <a:xfrm>
            <a:off x="5795926" y="1014797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Pool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9E614136-88FB-CA40-9159-3AB90F82B4B8}"/>
              </a:ext>
            </a:extLst>
          </p:cNvPr>
          <p:cNvSpPr txBox="1"/>
          <p:nvPr/>
        </p:nvSpPr>
        <p:spPr>
          <a:xfrm>
            <a:off x="6789735" y="1013506"/>
            <a:ext cx="124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s-CL" sz="1100" dirty="0" err="1"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endParaRPr lang="es-CL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1EC00D4D-1D72-F849-905D-2F825B9D84B3}"/>
              </a:ext>
            </a:extLst>
          </p:cNvPr>
          <p:cNvSpPr txBox="1"/>
          <p:nvPr/>
        </p:nvSpPr>
        <p:spPr>
          <a:xfrm>
            <a:off x="8010728" y="1026844"/>
            <a:ext cx="699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AAAE2C89-4C25-C347-A493-14C258B19778}"/>
              </a:ext>
            </a:extLst>
          </p:cNvPr>
          <p:cNvSpPr txBox="1"/>
          <p:nvPr/>
        </p:nvSpPr>
        <p:spPr>
          <a:xfrm>
            <a:off x="885587" y="1013505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C0B6F5B4-7D6C-5C4D-81B9-CC16D020604A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CNN – ¿Cómo funciona?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6E9CD47-FB35-C149-B743-28075F74190F}"/>
              </a:ext>
            </a:extLst>
          </p:cNvPr>
          <p:cNvSpPr txBox="1"/>
          <p:nvPr/>
        </p:nvSpPr>
        <p:spPr>
          <a:xfrm>
            <a:off x="430046" y="3508192"/>
            <a:ext cx="139499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Para cada variable respuesta se crea una ventana de tiempo que contiene la información del pasado reciente (25 min).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A3FF5BF0-D6D7-4E42-A9A7-D803C5B36FC2}"/>
              </a:ext>
            </a:extLst>
          </p:cNvPr>
          <p:cNvSpPr txBox="1"/>
          <p:nvPr/>
        </p:nvSpPr>
        <p:spPr>
          <a:xfrm>
            <a:off x="2341950" y="3500075"/>
            <a:ext cx="139499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Capas de filtro que determinan cuales variables son más importantes y sus valores.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571D228-6900-7540-B036-54549D555220}"/>
              </a:ext>
            </a:extLst>
          </p:cNvPr>
          <p:cNvSpPr txBox="1"/>
          <p:nvPr/>
        </p:nvSpPr>
        <p:spPr>
          <a:xfrm>
            <a:off x="865688" y="3198066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2A5086DE-C751-0444-A4CE-2D4CA45AB280}"/>
              </a:ext>
            </a:extLst>
          </p:cNvPr>
          <p:cNvSpPr txBox="1"/>
          <p:nvPr/>
        </p:nvSpPr>
        <p:spPr>
          <a:xfrm>
            <a:off x="2834223" y="3201852"/>
            <a:ext cx="617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5ABA8FF1-464F-DE4C-B0A9-C68CF11A903F}"/>
              </a:ext>
            </a:extLst>
          </p:cNvPr>
          <p:cNvSpPr txBox="1"/>
          <p:nvPr/>
        </p:nvSpPr>
        <p:spPr>
          <a:xfrm>
            <a:off x="4674844" y="3201536"/>
            <a:ext cx="606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1BFD7355-EAD3-8348-A320-FFC0F7AA77DD}"/>
              </a:ext>
            </a:extLst>
          </p:cNvPr>
          <p:cNvSpPr txBox="1"/>
          <p:nvPr/>
        </p:nvSpPr>
        <p:spPr>
          <a:xfrm>
            <a:off x="4201791" y="3497445"/>
            <a:ext cx="13707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Agrupa las respuestas de los filtros en una matriz más pequeña (Reduce la </a:t>
            </a:r>
            <a:r>
              <a:rPr lang="es-ES_tradnl" sz="1050" dirty="0" err="1">
                <a:latin typeface="Arial" panose="020B0604020202020204" pitchFamily="34" charset="0"/>
                <a:cs typeface="Arial" panose="020B0604020202020204" pitchFamily="34" charset="0"/>
              </a:rPr>
              <a:t>dimensionalidad</a:t>
            </a:r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672B2905-FC37-344C-8BE8-E59543AEF49A}"/>
              </a:ext>
            </a:extLst>
          </p:cNvPr>
          <p:cNvSpPr txBox="1"/>
          <p:nvPr/>
        </p:nvSpPr>
        <p:spPr>
          <a:xfrm>
            <a:off x="6535705" y="3651478"/>
            <a:ext cx="203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Arial" panose="020B0604020202020204" pitchFamily="34" charset="0"/>
                <a:cs typeface="Arial" panose="020B0604020202020204" pitchFamily="34" charset="0"/>
              </a:rPr>
              <a:t>Full Connection y Output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4A32E03A-C1FA-6841-B2CB-FDF4FD65C495}"/>
              </a:ext>
            </a:extLst>
          </p:cNvPr>
          <p:cNvSpPr txBox="1"/>
          <p:nvPr/>
        </p:nvSpPr>
        <p:spPr>
          <a:xfrm>
            <a:off x="6110918" y="3890108"/>
            <a:ext cx="2599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50" dirty="0">
                <a:latin typeface="Arial" panose="020B0604020202020204" pitchFamily="34" charset="0"/>
                <a:cs typeface="Arial" panose="020B0604020202020204" pitchFamily="34" charset="0"/>
              </a:rPr>
              <a:t>Ingesta la información en un solo vector en donde cada variable entra a una neurona donde es ponderada según la la variable respuesta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C458EF7-B646-B649-85C5-6562A9FCBD83}"/>
              </a:ext>
            </a:extLst>
          </p:cNvPr>
          <p:cNvSpPr/>
          <p:nvPr/>
        </p:nvSpPr>
        <p:spPr>
          <a:xfrm>
            <a:off x="341698" y="3178408"/>
            <a:ext cx="1535870" cy="155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8EB7A8BA-AA3F-C646-9984-B11FB83F512D}"/>
              </a:ext>
            </a:extLst>
          </p:cNvPr>
          <p:cNvSpPr/>
          <p:nvPr/>
        </p:nvSpPr>
        <p:spPr>
          <a:xfrm>
            <a:off x="2240978" y="3181432"/>
            <a:ext cx="1535870" cy="155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668C3A61-5389-8B4B-BD56-DFA4018DE497}"/>
              </a:ext>
            </a:extLst>
          </p:cNvPr>
          <p:cNvSpPr/>
          <p:nvPr/>
        </p:nvSpPr>
        <p:spPr>
          <a:xfrm>
            <a:off x="4125218" y="3182729"/>
            <a:ext cx="1535870" cy="155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6EC4D1F1-79A7-2E46-922C-E1300517F580}"/>
              </a:ext>
            </a:extLst>
          </p:cNvPr>
          <p:cNvSpPr/>
          <p:nvPr/>
        </p:nvSpPr>
        <p:spPr>
          <a:xfrm>
            <a:off x="6044070" y="3570847"/>
            <a:ext cx="2758231" cy="115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9309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D016C2-F1FE-4A89-AC42-3EBE34E60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090" t="19773" r="14097" b="14667"/>
          <a:stretch/>
        </p:blipFill>
        <p:spPr>
          <a:xfrm>
            <a:off x="2565782" y="1498717"/>
            <a:ext cx="4217280" cy="217332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15B0C5D9-85D8-4118-92FF-F17C7331FFA1}"/>
              </a:ext>
            </a:extLst>
          </p:cNvPr>
          <p:cNvSpPr txBox="1"/>
          <p:nvPr/>
        </p:nvSpPr>
        <p:spPr>
          <a:xfrm>
            <a:off x="401003" y="881790"/>
            <a:ext cx="8285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sz="1400" b="1" dirty="0">
                <a:latin typeface="Arial" panose="020B0604020202020204" pitchFamily="34" charset="0"/>
                <a:cs typeface="Arial" panose="020B0604020202020204" pitchFamily="34" charset="0"/>
              </a:rPr>
              <a:t>Predecir fallas en componentes </a:t>
            </a: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del sistema a través de la generación de energía.</a:t>
            </a:r>
          </a:p>
          <a:p>
            <a:endParaRPr lang="es-C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 DE APLICACIÓN TECNOLOGÍA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n para logo expande mineria">
            <a:extLst>
              <a:ext uri="{FF2B5EF4-FFF2-40B4-BE49-F238E27FC236}">
                <a16:creationId xmlns:a16="http://schemas.microsoft.com/office/drawing/2014/main" id="{A64DD84C-F8A8-44B0-AC01-6F353045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3CFC290-5BEE-4E05-B7BD-3C566D2AA724}"/>
              </a:ext>
            </a:extLst>
          </p:cNvPr>
          <p:cNvSpPr txBox="1"/>
          <p:nvPr/>
        </p:nvSpPr>
        <p:spPr>
          <a:xfrm>
            <a:off x="2669265" y="1208680"/>
            <a:ext cx="338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Predecir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falla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polines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puntuales</a:t>
            </a:r>
            <a:endParaRPr lang="es-C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39BB8FA-00C6-4989-BC7C-0B7C743BF080}"/>
              </a:ext>
            </a:extLst>
          </p:cNvPr>
          <p:cNvSpPr/>
          <p:nvPr/>
        </p:nvSpPr>
        <p:spPr>
          <a:xfrm>
            <a:off x="5769881" y="1301669"/>
            <a:ext cx="93670" cy="830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7A0AA38-A828-4410-B2D9-E968FCB6DB55}"/>
              </a:ext>
            </a:extLst>
          </p:cNvPr>
          <p:cNvSpPr/>
          <p:nvPr/>
        </p:nvSpPr>
        <p:spPr>
          <a:xfrm>
            <a:off x="4939504" y="3207250"/>
            <a:ext cx="93670" cy="830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67480FB-7950-410D-BCDC-24ABF71C0F51}"/>
              </a:ext>
            </a:extLst>
          </p:cNvPr>
          <p:cNvSpPr/>
          <p:nvPr/>
        </p:nvSpPr>
        <p:spPr>
          <a:xfrm>
            <a:off x="3582701" y="2950489"/>
            <a:ext cx="93670" cy="830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7B2A2E8-C950-4518-844C-CE70E702A7DE}"/>
              </a:ext>
            </a:extLst>
          </p:cNvPr>
          <p:cNvGrpSpPr/>
          <p:nvPr/>
        </p:nvGrpSpPr>
        <p:grpSpPr>
          <a:xfrm>
            <a:off x="351424" y="1866974"/>
            <a:ext cx="2079351" cy="1367172"/>
            <a:chOff x="-7298047" y="2489824"/>
            <a:chExt cx="2079351" cy="1367172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F357F08-8618-40CB-BB43-7ED1FD329F66}"/>
                </a:ext>
              </a:extLst>
            </p:cNvPr>
            <p:cNvSpPr txBox="1"/>
            <p:nvPr/>
          </p:nvSpPr>
          <p:spPr>
            <a:xfrm>
              <a:off x="-6496109" y="2489824"/>
              <a:ext cx="1268527" cy="369332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Bitácoras  </a:t>
              </a:r>
            </a:p>
            <a:p>
              <a:pPr algn="ctr"/>
              <a:r>
                <a:rPr lang="es-CL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Uso - Mantención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CB1A85A1-68B1-4445-B744-6D8B868077EB}"/>
                </a:ext>
              </a:extLst>
            </p:cNvPr>
            <p:cNvSpPr txBox="1"/>
            <p:nvPr/>
          </p:nvSpPr>
          <p:spPr>
            <a:xfrm>
              <a:off x="-6496076" y="3072166"/>
              <a:ext cx="1277380" cy="784830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Observaciones seguridad asociadas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9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Ej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9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Condiciones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9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Conductas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9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Procedimientos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s-CL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40" descr="Resultado de imagen para procedure icon">
              <a:extLst>
                <a:ext uri="{FF2B5EF4-FFF2-40B4-BE49-F238E27FC236}">
                  <a16:creationId xmlns:a16="http://schemas.microsoft.com/office/drawing/2014/main" id="{29527FB1-FAA9-40C1-922B-A5B2036A4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98047" y="3081394"/>
              <a:ext cx="557012" cy="557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4" descr="Resultado de imagen para equipment failure icon">
            <a:extLst>
              <a:ext uri="{FF2B5EF4-FFF2-40B4-BE49-F238E27FC236}">
                <a16:creationId xmlns:a16="http://schemas.microsoft.com/office/drawing/2014/main" id="{110D3764-F010-4A6C-98B3-4C22A44FD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3" y="2936903"/>
            <a:ext cx="299720" cy="29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n relacionada">
            <a:extLst>
              <a:ext uri="{FF2B5EF4-FFF2-40B4-BE49-F238E27FC236}">
                <a16:creationId xmlns:a16="http://schemas.microsoft.com/office/drawing/2014/main" id="{6E2C2B2A-9637-4C05-B8ED-60669EA7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11" y="1782285"/>
            <a:ext cx="561942" cy="5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Resultado de imagen para maintenance icon">
            <a:extLst>
              <a:ext uri="{FF2B5EF4-FFF2-40B4-BE49-F238E27FC236}">
                <a16:creationId xmlns:a16="http://schemas.microsoft.com/office/drawing/2014/main" id="{700F826D-1A63-409F-89B4-CB9E88687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2" y="2102533"/>
            <a:ext cx="299719" cy="29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D908DB2-285E-4228-8D19-603DE52274E6}"/>
              </a:ext>
            </a:extLst>
          </p:cNvPr>
          <p:cNvSpPr txBox="1"/>
          <p:nvPr/>
        </p:nvSpPr>
        <p:spPr>
          <a:xfrm>
            <a:off x="355805" y="1356265"/>
            <a:ext cx="2052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Estructurada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L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2AE91F-8F67-44AF-9F63-27AAFD38D7CD}"/>
              </a:ext>
            </a:extLst>
          </p:cNvPr>
          <p:cNvSpPr txBox="1"/>
          <p:nvPr/>
        </p:nvSpPr>
        <p:spPr>
          <a:xfrm>
            <a:off x="6525371" y="1395454"/>
            <a:ext cx="26947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Estructurada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L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5221E2A-A8E4-4C50-B9D7-9E80F9715C13}"/>
              </a:ext>
            </a:extLst>
          </p:cNvPr>
          <p:cNvSpPr/>
          <p:nvPr/>
        </p:nvSpPr>
        <p:spPr>
          <a:xfrm>
            <a:off x="7610167" y="1899838"/>
            <a:ext cx="1238841" cy="5849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Datos de vibraciones y temperatura de sistemas motrices</a:t>
            </a:r>
          </a:p>
        </p:txBody>
      </p:sp>
      <p:pic>
        <p:nvPicPr>
          <p:cNvPr id="1026" name="Picture 2" descr="Resultado de imagen para vibration icon">
            <a:extLst>
              <a:ext uri="{FF2B5EF4-FFF2-40B4-BE49-F238E27FC236}">
                <a16:creationId xmlns:a16="http://schemas.microsoft.com/office/drawing/2014/main" id="{A60C4AFA-B963-40E4-A9A7-C3C98FF7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55" y="1854887"/>
            <a:ext cx="463502" cy="46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3E914F56-4703-4355-B7ED-99310FA45E6C}"/>
              </a:ext>
            </a:extLst>
          </p:cNvPr>
          <p:cNvSpPr/>
          <p:nvPr/>
        </p:nvSpPr>
        <p:spPr>
          <a:xfrm>
            <a:off x="7610167" y="2610635"/>
            <a:ext cx="1238841" cy="304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Temperaturas de polines</a:t>
            </a:r>
          </a:p>
        </p:txBody>
      </p:sp>
      <p:pic>
        <p:nvPicPr>
          <p:cNvPr id="2" name="Picture 2" descr="Imagen relacionada">
            <a:extLst>
              <a:ext uri="{FF2B5EF4-FFF2-40B4-BE49-F238E27FC236}">
                <a16:creationId xmlns:a16="http://schemas.microsoft.com/office/drawing/2014/main" id="{0A45F35C-A4F8-4144-9E64-7203A0CF0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t="12834" r="6254" b="9323"/>
          <a:stretch/>
        </p:blipFill>
        <p:spPr bwMode="auto">
          <a:xfrm>
            <a:off x="6732834" y="2549007"/>
            <a:ext cx="668451" cy="3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Resultado de imagen para temperature icon">
            <a:extLst>
              <a:ext uri="{FF2B5EF4-FFF2-40B4-BE49-F238E27FC236}">
                <a16:creationId xmlns:a16="http://schemas.microsoft.com/office/drawing/2014/main" id="{EA392A75-B955-4D4C-BC52-03B9C657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16" y="2136424"/>
            <a:ext cx="370413" cy="3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275610F8-FE44-44D5-8F45-620674D4181C}"/>
              </a:ext>
            </a:extLst>
          </p:cNvPr>
          <p:cNvSpPr/>
          <p:nvPr/>
        </p:nvSpPr>
        <p:spPr>
          <a:xfrm>
            <a:off x="7617295" y="3018147"/>
            <a:ext cx="1238841" cy="304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Datos Operacionales (PI)</a:t>
            </a:r>
          </a:p>
        </p:txBody>
      </p:sp>
      <p:pic>
        <p:nvPicPr>
          <p:cNvPr id="1028" name="Picture 4" descr="Resultado de imagen para system platform icon">
            <a:extLst>
              <a:ext uri="{FF2B5EF4-FFF2-40B4-BE49-F238E27FC236}">
                <a16:creationId xmlns:a16="http://schemas.microsoft.com/office/drawing/2014/main" id="{2F7FC981-9644-4584-A4E4-AA1045D9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19158" r="18111" b="23238"/>
          <a:stretch/>
        </p:blipFill>
        <p:spPr bwMode="auto">
          <a:xfrm>
            <a:off x="6841262" y="3012378"/>
            <a:ext cx="593158" cy="4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64D2F87F-C807-46EB-A39B-BA793C5342B2}"/>
              </a:ext>
            </a:extLst>
          </p:cNvPr>
          <p:cNvSpPr/>
          <p:nvPr/>
        </p:nvSpPr>
        <p:spPr>
          <a:xfrm>
            <a:off x="7621679" y="3404835"/>
            <a:ext cx="1238841" cy="304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Historial de fallas </a:t>
            </a:r>
          </a:p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(MTBF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MTTR)</a:t>
            </a:r>
          </a:p>
        </p:txBody>
      </p:sp>
      <p:pic>
        <p:nvPicPr>
          <p:cNvPr id="36" name="Picture 2" descr="Resultado de imagen para equipment failure icon">
            <a:extLst>
              <a:ext uri="{FF2B5EF4-FFF2-40B4-BE49-F238E27FC236}">
                <a16:creationId xmlns:a16="http://schemas.microsoft.com/office/drawing/2014/main" id="{D4941407-737B-4293-9A5C-19FC0F44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11" y="3436468"/>
            <a:ext cx="319116" cy="3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sultado de imagen para temperature icon">
            <a:extLst>
              <a:ext uri="{FF2B5EF4-FFF2-40B4-BE49-F238E27FC236}">
                <a16:creationId xmlns:a16="http://schemas.microsoft.com/office/drawing/2014/main" id="{93042231-1CEF-4CE1-8665-80410CAF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97" y="2692215"/>
            <a:ext cx="370413" cy="3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5D94E95D-2198-4587-BE98-D7F62557E308}"/>
              </a:ext>
            </a:extLst>
          </p:cNvPr>
          <p:cNvSpPr txBox="1"/>
          <p:nvPr/>
        </p:nvSpPr>
        <p:spPr>
          <a:xfrm>
            <a:off x="1153395" y="3327222"/>
            <a:ext cx="1277380" cy="369332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Avisos 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Órdenes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endParaRPr lang="es-CL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44" descr="Imagen relacionada">
            <a:extLst>
              <a:ext uri="{FF2B5EF4-FFF2-40B4-BE49-F238E27FC236}">
                <a16:creationId xmlns:a16="http://schemas.microsoft.com/office/drawing/2014/main" id="{2E18A1CD-26D5-461E-A9E5-8AD018EEE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8" b="23818"/>
          <a:stretch/>
        </p:blipFill>
        <p:spPr bwMode="auto">
          <a:xfrm>
            <a:off x="431699" y="3359028"/>
            <a:ext cx="521269" cy="27165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12AC5CD9-63F1-4C85-8F83-32F7D54DFE86}"/>
              </a:ext>
            </a:extLst>
          </p:cNvPr>
          <p:cNvSpPr/>
          <p:nvPr/>
        </p:nvSpPr>
        <p:spPr>
          <a:xfrm>
            <a:off x="266357" y="1314732"/>
            <a:ext cx="2195274" cy="2462663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9E60171-140C-4221-94D8-22B70719EA67}"/>
              </a:ext>
            </a:extLst>
          </p:cNvPr>
          <p:cNvSpPr txBox="1"/>
          <p:nvPr/>
        </p:nvSpPr>
        <p:spPr>
          <a:xfrm>
            <a:off x="5561036" y="4080072"/>
            <a:ext cx="3389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>
                <a:latin typeface="Arial" panose="020B0604020202020204" pitchFamily="34" charset="0"/>
                <a:cs typeface="Arial" panose="020B0604020202020204" pitchFamily="34" charset="0"/>
              </a:rPr>
              <a:t>Modelo de bloques </a:t>
            </a:r>
          </a:p>
          <a:p>
            <a:endParaRPr lang="es-ES_tradn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Sistema Gestión de Flota (Modular)</a:t>
            </a:r>
          </a:p>
        </p:txBody>
      </p:sp>
      <p:pic>
        <p:nvPicPr>
          <p:cNvPr id="1032" name="Picture 8" descr="Resultado de imagen para blocks icon">
            <a:extLst>
              <a:ext uri="{FF2B5EF4-FFF2-40B4-BE49-F238E27FC236}">
                <a16:creationId xmlns:a16="http://schemas.microsoft.com/office/drawing/2014/main" id="{8A7E2B8B-0D8D-4FB0-940C-35695BF0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48" y="4004928"/>
            <a:ext cx="322782" cy="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mining truck icon">
            <a:extLst>
              <a:ext uri="{FF2B5EF4-FFF2-40B4-BE49-F238E27FC236}">
                <a16:creationId xmlns:a16="http://schemas.microsoft.com/office/drawing/2014/main" id="{7CA1169D-4141-4AD0-BB4D-7CB710CF8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64" y="4304882"/>
            <a:ext cx="392593" cy="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4E01AB5-52C8-4C5C-BB66-80CC1AC59ED3}"/>
              </a:ext>
            </a:extLst>
          </p:cNvPr>
          <p:cNvSpPr/>
          <p:nvPr/>
        </p:nvSpPr>
        <p:spPr>
          <a:xfrm>
            <a:off x="6762765" y="1327795"/>
            <a:ext cx="2171287" cy="2462663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79C9E3C-30E0-4040-9C98-AF2CC2722B98}"/>
              </a:ext>
            </a:extLst>
          </p:cNvPr>
          <p:cNvSpPr/>
          <p:nvPr/>
        </p:nvSpPr>
        <p:spPr>
          <a:xfrm>
            <a:off x="403529" y="421105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1400" b="1" dirty="0">
                <a:latin typeface="Arial" panose="020B0604020202020204" pitchFamily="34" charset="0"/>
                <a:cs typeface="Arial" panose="020B0604020202020204" pitchFamily="34" charset="0"/>
              </a:rPr>
              <a:t>2. Integrar fuentes de datos desde otros sistemas</a:t>
            </a:r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ABA54229-80C8-5747-84C1-B7C64BEEBD08}"/>
              </a:ext>
            </a:extLst>
          </p:cNvPr>
          <p:cNvSpPr/>
          <p:nvPr/>
        </p:nvSpPr>
        <p:spPr>
          <a:xfrm>
            <a:off x="4821937" y="4075613"/>
            <a:ext cx="153592" cy="59538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24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617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NEGOCIOS - DIFERENCIACI</a:t>
            </a:r>
            <a:r>
              <a:rPr lang="es-C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n para logo expande mineria">
            <a:extLst>
              <a:ext uri="{FF2B5EF4-FFF2-40B4-BE49-F238E27FC236}">
                <a16:creationId xmlns:a16="http://schemas.microsoft.com/office/drawing/2014/main" id="{A64DD84C-F8A8-44B0-AC01-6F353045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BF1ECB85-1643-4DC5-B4FC-50D590FD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662301"/>
              </p:ext>
            </p:extLst>
          </p:nvPr>
        </p:nvGraphicFramePr>
        <p:xfrm>
          <a:off x="1363654" y="877507"/>
          <a:ext cx="6338903" cy="3663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9097">
                  <a:extLst>
                    <a:ext uri="{9D8B030D-6E8A-4147-A177-3AD203B41FA5}">
                      <a16:colId xmlns:a16="http://schemas.microsoft.com/office/drawing/2014/main" val="1220923311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66019982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105080777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Parámetro</a:t>
                      </a:r>
                      <a:endParaRPr lang="es-CL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Tesseracto</a:t>
                      </a:r>
                      <a:endParaRPr lang="es-CL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Otros</a:t>
                      </a:r>
                      <a:endParaRPr lang="es-CL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8624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Clientes gran minería.</a:t>
                      </a:r>
                    </a:p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Entendimiento problemáticas – soluciones implementadas</a:t>
                      </a: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6028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Capacidad equipo de trabajo</a:t>
                      </a:r>
                    </a:p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Experiencia en Minería</a:t>
                      </a: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s-CL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Matemáticos</a:t>
                      </a:r>
                    </a:p>
                    <a:p>
                      <a:pPr lvl="1" algn="r" fontAlgn="ctr"/>
                      <a:r>
                        <a:rPr lang="es-CL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Informáticos</a:t>
                      </a:r>
                    </a:p>
                    <a:p>
                      <a:pPr lvl="1" algn="r" fontAlgn="ctr"/>
                      <a:r>
                        <a:rPr lang="es-CL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Mecánicos</a:t>
                      </a:r>
                    </a:p>
                    <a:p>
                      <a:pPr lvl="1" algn="r" fontAlgn="ctr"/>
                      <a:r>
                        <a:rPr lang="es-CL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Mineros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industria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0204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Costo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soluciones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1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Calibración</a:t>
                      </a:r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n-US" sz="11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Licenciamiento</a:t>
                      </a:r>
                      <a:endParaRPr 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Bajo </a:t>
                      </a:r>
                    </a:p>
                    <a:p>
                      <a:pPr lvl="1" algn="ctr" fontAlgn="ctr"/>
                      <a:r>
                        <a:rPr lang="en-US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 </a:t>
                      </a:r>
                    </a:p>
                    <a:p>
                      <a:pPr lvl="1" algn="ctr" fontAlgn="ctr"/>
                      <a:r>
                        <a:rPr lang="en-US" sz="900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Escalable</a:t>
                      </a:r>
                      <a:endParaRPr lang="es-CL" sz="8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Alto 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costo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vl="0" algn="ctr" fontAlgn="ctr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Consultoría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2257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Conocimiento sistemas </a:t>
                      </a:r>
                    </a:p>
                    <a:p>
                      <a:pPr algn="ctr" fontAlgn="ctr"/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fuentes datos adicionales</a:t>
                      </a: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1" algn="ctr" fontAlgn="ctr"/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9055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algn="ctr" defTabSz="685800" rtl="0" eaLnBrk="1" fontAlgn="ctr" latinLnBrk="0" hangingPunct="1"/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Interfaz usuario ejecutable en red corporativa </a:t>
                      </a:r>
                    </a:p>
                    <a:p>
                      <a:pPr marL="0" algn="ctr" defTabSz="685800" rtl="0" eaLnBrk="1" fontAlgn="ctr" latinLnBrk="0" hangingPunct="1"/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(Quick </a:t>
                      </a:r>
                      <a:r>
                        <a:rPr lang="es-CL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Win</a:t>
                      </a:r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– C</a:t>
                      </a:r>
                      <a:r>
                        <a:rPr lang="es-CL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ódigo</a:t>
                      </a:r>
                      <a:r>
                        <a:rPr lang="es-C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abierto</a:t>
                      </a:r>
                    </a:p>
                    <a:p>
                      <a:pPr algn="ctr" fontAlgn="ctr"/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Python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general</a:t>
                      </a:r>
                    </a:p>
                    <a:p>
                      <a:pPr lvl="1" algn="ctr" fontAlgn="ctr"/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Caja</a:t>
                      </a:r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Negra</a:t>
                      </a:r>
                      <a:endParaRPr lang="es-CL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86909"/>
                  </a:ext>
                </a:extLst>
              </a:tr>
            </a:tbl>
          </a:graphicData>
        </a:graphic>
      </p:graphicFrame>
      <p:pic>
        <p:nvPicPr>
          <p:cNvPr id="55" name="Imagen 54">
            <a:extLst>
              <a:ext uri="{FF2B5EF4-FFF2-40B4-BE49-F238E27FC236}">
                <a16:creationId xmlns:a16="http://schemas.microsoft.com/office/drawing/2014/main" id="{5BE95DA0-DB71-42FD-A11F-A50AD9A87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119" y="1140365"/>
            <a:ext cx="409929" cy="157140"/>
          </a:xfrm>
          <a:prstGeom prst="rect">
            <a:avLst/>
          </a:prstGeom>
          <a:effectLst/>
        </p:spPr>
      </p:pic>
      <p:pic>
        <p:nvPicPr>
          <p:cNvPr id="56" name="Picture 20" descr="Antofagasta Minerals">
            <a:extLst>
              <a:ext uri="{FF2B5EF4-FFF2-40B4-BE49-F238E27FC236}">
                <a16:creationId xmlns:a16="http://schemas.microsoft.com/office/drawing/2014/main" id="{D0D8E407-5EDC-43CB-B97A-2F25FBAE7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5942436" y="1153155"/>
            <a:ext cx="631800" cy="1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8" descr="Resultado de imagen para cap logo">
            <a:extLst>
              <a:ext uri="{FF2B5EF4-FFF2-40B4-BE49-F238E27FC236}">
                <a16:creationId xmlns:a16="http://schemas.microsoft.com/office/drawing/2014/main" id="{01ED7165-73AF-4E5F-9BA3-43E2013D5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19" y="1419501"/>
            <a:ext cx="409929" cy="18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4" descr="Imagen relacionada">
            <a:extLst>
              <a:ext uri="{FF2B5EF4-FFF2-40B4-BE49-F238E27FC236}">
                <a16:creationId xmlns:a16="http://schemas.microsoft.com/office/drawing/2014/main" id="{338C62E3-3B83-454D-BC91-24ECB10D9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36" y="1360642"/>
            <a:ext cx="631800" cy="31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n relacionada">
            <a:extLst>
              <a:ext uri="{FF2B5EF4-FFF2-40B4-BE49-F238E27FC236}">
                <a16:creationId xmlns:a16="http://schemas.microsoft.com/office/drawing/2014/main" id="{1DD27D4E-C85E-4E25-A160-CA3F07DE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10" y="1170416"/>
            <a:ext cx="382102" cy="3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 descr="Imagen que contiene cd&#10;&#10;Descripción generada automáticamente">
            <a:extLst>
              <a:ext uri="{FF2B5EF4-FFF2-40B4-BE49-F238E27FC236}">
                <a16:creationId xmlns:a16="http://schemas.microsoft.com/office/drawing/2014/main" id="{A477D617-25D8-4053-A637-FE67C4F96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62" y="1811591"/>
            <a:ext cx="521442" cy="475816"/>
          </a:xfrm>
          <a:prstGeom prst="rect">
            <a:avLst/>
          </a:prstGeom>
        </p:spPr>
      </p:pic>
      <p:pic>
        <p:nvPicPr>
          <p:cNvPr id="12296" name="Picture 8" descr="Resultado de imagen para escalable icon">
            <a:extLst>
              <a:ext uri="{FF2B5EF4-FFF2-40B4-BE49-F238E27FC236}">
                <a16:creationId xmlns:a16="http://schemas.microsoft.com/office/drawing/2014/main" id="{044F379F-D519-4118-8F94-3FD585AB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24" y="2563969"/>
            <a:ext cx="306701" cy="30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Resultado de imagen para safety icon">
            <a:extLst>
              <a:ext uri="{FF2B5EF4-FFF2-40B4-BE49-F238E27FC236}">
                <a16:creationId xmlns:a16="http://schemas.microsoft.com/office/drawing/2014/main" id="{3FCA7E1C-2B6B-4E99-9515-48A0B21E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32" y="3061696"/>
            <a:ext cx="231182" cy="2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Resultado de imagen para mining truck icon">
            <a:extLst>
              <a:ext uri="{FF2B5EF4-FFF2-40B4-BE49-F238E27FC236}">
                <a16:creationId xmlns:a16="http://schemas.microsoft.com/office/drawing/2014/main" id="{EEAB794F-B20A-4B1D-9849-27D49117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32" y="3296960"/>
            <a:ext cx="303508" cy="3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Imagen relacionada">
            <a:extLst>
              <a:ext uri="{FF2B5EF4-FFF2-40B4-BE49-F238E27FC236}">
                <a16:creationId xmlns:a16="http://schemas.microsoft.com/office/drawing/2014/main" id="{7A0A4117-B3E0-4B36-AC67-0F3DFF83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10" y="3210310"/>
            <a:ext cx="382102" cy="3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Resultado de imagen para safety camera icon">
            <a:extLst>
              <a:ext uri="{FF2B5EF4-FFF2-40B4-BE49-F238E27FC236}">
                <a16:creationId xmlns:a16="http://schemas.microsoft.com/office/drawing/2014/main" id="{8D9E96CB-FE0C-45E7-BF9E-1CCAFDFDC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45"/>
          <a:stretch/>
        </p:blipFill>
        <p:spPr bwMode="auto">
          <a:xfrm>
            <a:off x="5545732" y="3663862"/>
            <a:ext cx="303508" cy="1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0" name="Picture 32" descr="Imagen relacionada">
            <a:extLst>
              <a:ext uri="{FF2B5EF4-FFF2-40B4-BE49-F238E27FC236}">
                <a16:creationId xmlns:a16="http://schemas.microsoft.com/office/drawing/2014/main" id="{C2AD98E3-64F7-4A44-B170-ED2FC2CF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42" y="3987546"/>
            <a:ext cx="398922" cy="39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Resultado de imagen para black box icon">
            <a:extLst>
              <a:ext uri="{FF2B5EF4-FFF2-40B4-BE49-F238E27FC236}">
                <a16:creationId xmlns:a16="http://schemas.microsoft.com/office/drawing/2014/main" id="{8070B289-8CD3-48DC-A04E-F7635AD6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73" y="4110576"/>
            <a:ext cx="245225" cy="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4412F8D-4243-A740-BC72-C84662B403E2}"/>
              </a:ext>
            </a:extLst>
          </p:cNvPr>
          <p:cNvSpPr/>
          <p:nvPr/>
        </p:nvSpPr>
        <p:spPr>
          <a:xfrm>
            <a:off x="5357524" y="3067077"/>
            <a:ext cx="11721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ctr"/>
            <a:r>
              <a:rPr lang="en-US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2079B53-B0E6-134F-BB0B-74BA7D8E4E81}"/>
              </a:ext>
            </a:extLst>
          </p:cNvPr>
          <p:cNvSpPr/>
          <p:nvPr/>
        </p:nvSpPr>
        <p:spPr>
          <a:xfrm>
            <a:off x="5328597" y="3305657"/>
            <a:ext cx="113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ctr"/>
            <a:r>
              <a:rPr lang="en-US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</a:t>
            </a:r>
            <a:r>
              <a:rPr 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flota</a:t>
            </a:r>
            <a:endParaRPr 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D54D7D0-D5D0-9649-ADA0-44181DAF6401}"/>
              </a:ext>
            </a:extLst>
          </p:cNvPr>
          <p:cNvSpPr/>
          <p:nvPr/>
        </p:nvSpPr>
        <p:spPr>
          <a:xfrm>
            <a:off x="5385232" y="3639616"/>
            <a:ext cx="11144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ctr"/>
            <a:r>
              <a:rPr lang="en-US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Cámaras</a:t>
            </a:r>
            <a:endParaRPr 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8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B18CB24-20D6-8F48-96E8-4A605EDC8D93}"/>
              </a:ext>
            </a:extLst>
          </p:cNvPr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06" name="Imagen 105">
            <a:extLst>
              <a:ext uri="{FF2B5EF4-FFF2-40B4-BE49-F238E27FC236}">
                <a16:creationId xmlns:a16="http://schemas.microsoft.com/office/drawing/2014/main" id="{0CCC38B2-E4BC-F94E-9406-169E6387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575" y="515146"/>
            <a:ext cx="1844579" cy="1844579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746D148D-27B9-C24A-BBE7-6067E75BF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980"/>
          <a:stretch/>
        </p:blipFill>
        <p:spPr>
          <a:xfrm>
            <a:off x="3261626" y="2128607"/>
            <a:ext cx="2647950" cy="602587"/>
          </a:xfrm>
          <a:prstGeom prst="rect">
            <a:avLst/>
          </a:prstGeom>
        </p:spPr>
      </p:pic>
      <p:grpSp>
        <p:nvGrpSpPr>
          <p:cNvPr id="59" name="Grupo 58">
            <a:extLst>
              <a:ext uri="{FF2B5EF4-FFF2-40B4-BE49-F238E27FC236}">
                <a16:creationId xmlns:a16="http://schemas.microsoft.com/office/drawing/2014/main" id="{93146763-3F61-5743-AFB3-4FDA0967E048}"/>
              </a:ext>
            </a:extLst>
          </p:cNvPr>
          <p:cNvGrpSpPr/>
          <p:nvPr/>
        </p:nvGrpSpPr>
        <p:grpSpPr>
          <a:xfrm>
            <a:off x="-1045866" y="3115340"/>
            <a:ext cx="2230310" cy="1525361"/>
            <a:chOff x="-1394488" y="2412093"/>
            <a:chExt cx="2973747" cy="2033814"/>
          </a:xfrm>
        </p:grpSpPr>
        <p:sp>
          <p:nvSpPr>
            <p:cNvPr id="57" name="Triángulo 56">
              <a:extLst>
                <a:ext uri="{FF2B5EF4-FFF2-40B4-BE49-F238E27FC236}">
                  <a16:creationId xmlns:a16="http://schemas.microsoft.com/office/drawing/2014/main" id="{64596FA1-F5E7-2D4E-829F-8F31E3EC64C2}"/>
                </a:ext>
              </a:extLst>
            </p:cNvPr>
            <p:cNvSpPr/>
            <p:nvPr/>
          </p:nvSpPr>
          <p:spPr>
            <a:xfrm rot="16200000">
              <a:off x="-325084" y="3339389"/>
              <a:ext cx="265273" cy="139700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13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59247D6A-D8EC-2E48-B654-F06E95048EBF}"/>
                </a:ext>
              </a:extLst>
            </p:cNvPr>
            <p:cNvGrpSpPr/>
            <p:nvPr/>
          </p:nvGrpSpPr>
          <p:grpSpPr>
            <a:xfrm>
              <a:off x="-1394488" y="2412093"/>
              <a:ext cx="2973747" cy="2033814"/>
              <a:chOff x="1105922" y="3908321"/>
              <a:chExt cx="2973747" cy="2033814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D2EE129E-CE44-DE41-BA3D-A785BE964633}"/>
                  </a:ext>
                </a:extLst>
              </p:cNvPr>
              <p:cNvGrpSpPr/>
              <p:nvPr/>
            </p:nvGrpSpPr>
            <p:grpSpPr>
              <a:xfrm>
                <a:off x="1105922" y="3922835"/>
                <a:ext cx="2973747" cy="2019300"/>
                <a:chOff x="1105922" y="3922835"/>
                <a:chExt cx="2973747" cy="2019300"/>
              </a:xfrm>
            </p:grpSpPr>
            <p:pic>
              <p:nvPicPr>
                <p:cNvPr id="12" name="Imagen 11">
                  <a:extLst>
                    <a:ext uri="{FF2B5EF4-FFF2-40B4-BE49-F238E27FC236}">
                      <a16:creationId xmlns:a16="http://schemas.microsoft.com/office/drawing/2014/main" id="{BBA22674-8B73-B448-9833-BD780373D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5922" y="3922835"/>
                  <a:ext cx="2794000" cy="2019300"/>
                </a:xfrm>
                <a:prstGeom prst="rect">
                  <a:avLst/>
                </a:prstGeom>
              </p:spPr>
            </p:pic>
            <p:sp>
              <p:nvSpPr>
                <p:cNvPr id="18" name="Rectángulo 17">
                  <a:extLst>
                    <a:ext uri="{FF2B5EF4-FFF2-40B4-BE49-F238E27FC236}">
                      <a16:creationId xmlns:a16="http://schemas.microsoft.com/office/drawing/2014/main" id="{4119809F-7070-8649-9DDF-CBB739C71534}"/>
                    </a:ext>
                  </a:extLst>
                </p:cNvPr>
                <p:cNvSpPr/>
                <p:nvPr/>
              </p:nvSpPr>
              <p:spPr>
                <a:xfrm>
                  <a:off x="2483381" y="4601029"/>
                  <a:ext cx="1596288" cy="66765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sz="1013"/>
                </a:p>
              </p:txBody>
            </p:sp>
          </p:grp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1D7DEC2-067A-9D4B-A5BF-6E44DCA804D2}"/>
                  </a:ext>
                </a:extLst>
              </p:cNvPr>
              <p:cNvSpPr/>
              <p:nvPr/>
            </p:nvSpPr>
            <p:spPr>
              <a:xfrm>
                <a:off x="1197992" y="3908321"/>
                <a:ext cx="2701930" cy="6676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013"/>
              </a:p>
            </p:txBody>
          </p:sp>
        </p:grpSp>
      </p:grp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30C6CC60-E6F9-5248-BCF2-3C46DD724BAE}"/>
              </a:ext>
            </a:extLst>
          </p:cNvPr>
          <p:cNvSpPr/>
          <p:nvPr/>
        </p:nvSpPr>
        <p:spPr>
          <a:xfrm>
            <a:off x="655398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4F96345F-9DBA-9544-B98B-58685028B896}"/>
              </a:ext>
            </a:extLst>
          </p:cNvPr>
          <p:cNvSpPr/>
          <p:nvPr/>
        </p:nvSpPr>
        <p:spPr>
          <a:xfrm>
            <a:off x="378986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32AC4B20-6499-1D48-BE2A-01B7428AC5C2}"/>
              </a:ext>
            </a:extLst>
          </p:cNvPr>
          <p:cNvSpPr/>
          <p:nvPr/>
        </p:nvSpPr>
        <p:spPr>
          <a:xfrm>
            <a:off x="153166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B7081A4-AD10-F645-A613-A78A59D268FE}"/>
              </a:ext>
            </a:extLst>
          </p:cNvPr>
          <p:cNvSpPr/>
          <p:nvPr/>
        </p:nvSpPr>
        <p:spPr>
          <a:xfrm>
            <a:off x="-72655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F22FFCF0-2FA8-154C-BA1C-D2A5790F5498}"/>
              </a:ext>
            </a:extLst>
          </p:cNvPr>
          <p:cNvSpPr/>
          <p:nvPr/>
        </p:nvSpPr>
        <p:spPr>
          <a:xfrm>
            <a:off x="943052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id="{0CC41C7A-76BA-C945-8F2A-E4B82938ED2A}"/>
              </a:ext>
            </a:extLst>
          </p:cNvPr>
          <p:cNvSpPr/>
          <p:nvPr/>
        </p:nvSpPr>
        <p:spPr>
          <a:xfrm>
            <a:off x="2071184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3" name="Rectángulo redondeado 42">
            <a:extLst>
              <a:ext uri="{FF2B5EF4-FFF2-40B4-BE49-F238E27FC236}">
                <a16:creationId xmlns:a16="http://schemas.microsoft.com/office/drawing/2014/main" id="{271E934D-AEF7-6C4C-A943-1A94233ED853}"/>
              </a:ext>
            </a:extLst>
          </p:cNvPr>
          <p:cNvSpPr/>
          <p:nvPr/>
        </p:nvSpPr>
        <p:spPr>
          <a:xfrm>
            <a:off x="1794773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4" name="Rectángulo redondeado 43">
            <a:extLst>
              <a:ext uri="{FF2B5EF4-FFF2-40B4-BE49-F238E27FC236}">
                <a16:creationId xmlns:a16="http://schemas.microsoft.com/office/drawing/2014/main" id="{3DDBBAB0-58A0-954A-B68A-1E6DB28849F8}"/>
              </a:ext>
            </a:extLst>
          </p:cNvPr>
          <p:cNvSpPr/>
          <p:nvPr/>
        </p:nvSpPr>
        <p:spPr>
          <a:xfrm>
            <a:off x="1512740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A31C4215-FBFD-3C4A-AE3F-F85039ED5258}"/>
              </a:ext>
            </a:extLst>
          </p:cNvPr>
          <p:cNvSpPr/>
          <p:nvPr/>
        </p:nvSpPr>
        <p:spPr>
          <a:xfrm>
            <a:off x="1225085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7720CD4E-DC7E-F048-9AF5-E40CC5FA77FE}"/>
              </a:ext>
            </a:extLst>
          </p:cNvPr>
          <p:cNvSpPr/>
          <p:nvPr/>
        </p:nvSpPr>
        <p:spPr>
          <a:xfrm>
            <a:off x="2358839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533DE125-E116-584A-9579-DD06F98293C4}"/>
              </a:ext>
            </a:extLst>
          </p:cNvPr>
          <p:cNvSpPr/>
          <p:nvPr/>
        </p:nvSpPr>
        <p:spPr>
          <a:xfrm>
            <a:off x="3515077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A8780808-262D-A54D-9A87-E7F32311D5C0}"/>
              </a:ext>
            </a:extLst>
          </p:cNvPr>
          <p:cNvSpPr/>
          <p:nvPr/>
        </p:nvSpPr>
        <p:spPr>
          <a:xfrm>
            <a:off x="3221801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5DF29FD9-C58A-C345-8D96-B2DD44A64F81}"/>
              </a:ext>
            </a:extLst>
          </p:cNvPr>
          <p:cNvSpPr/>
          <p:nvPr/>
        </p:nvSpPr>
        <p:spPr>
          <a:xfrm>
            <a:off x="2934147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0" name="Rectángulo redondeado 49">
            <a:extLst>
              <a:ext uri="{FF2B5EF4-FFF2-40B4-BE49-F238E27FC236}">
                <a16:creationId xmlns:a16="http://schemas.microsoft.com/office/drawing/2014/main" id="{7A00BF27-2424-8A47-9416-DBE7EB38F9B4}"/>
              </a:ext>
            </a:extLst>
          </p:cNvPr>
          <p:cNvSpPr/>
          <p:nvPr/>
        </p:nvSpPr>
        <p:spPr>
          <a:xfrm>
            <a:off x="2640872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2166DAE9-FDEC-2C4A-BA67-9CB35F8FC86C}"/>
              </a:ext>
            </a:extLst>
          </p:cNvPr>
          <p:cNvSpPr/>
          <p:nvPr/>
        </p:nvSpPr>
        <p:spPr>
          <a:xfrm>
            <a:off x="3797110" y="3812198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2" name="Rectángulo redondeado 51">
            <a:extLst>
              <a:ext uri="{FF2B5EF4-FFF2-40B4-BE49-F238E27FC236}">
                <a16:creationId xmlns:a16="http://schemas.microsoft.com/office/drawing/2014/main" id="{91C29674-3C01-5541-880E-CD81F245DE42}"/>
              </a:ext>
            </a:extLst>
          </p:cNvPr>
          <p:cNvSpPr/>
          <p:nvPr/>
        </p:nvSpPr>
        <p:spPr>
          <a:xfrm>
            <a:off x="4958969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3" name="Rectángulo redondeado 52">
            <a:extLst>
              <a:ext uri="{FF2B5EF4-FFF2-40B4-BE49-F238E27FC236}">
                <a16:creationId xmlns:a16="http://schemas.microsoft.com/office/drawing/2014/main" id="{E3570383-7A55-194D-96AA-6280EE0A48C6}"/>
              </a:ext>
            </a:extLst>
          </p:cNvPr>
          <p:cNvSpPr/>
          <p:nvPr/>
        </p:nvSpPr>
        <p:spPr>
          <a:xfrm>
            <a:off x="4665694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40961889-C270-6848-A302-8A72086B4E8A}"/>
              </a:ext>
            </a:extLst>
          </p:cNvPr>
          <p:cNvSpPr/>
          <p:nvPr/>
        </p:nvSpPr>
        <p:spPr>
          <a:xfrm>
            <a:off x="4372418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5" name="Rectángulo redondeado 54">
            <a:extLst>
              <a:ext uri="{FF2B5EF4-FFF2-40B4-BE49-F238E27FC236}">
                <a16:creationId xmlns:a16="http://schemas.microsoft.com/office/drawing/2014/main" id="{BF04D663-B24A-C64E-B74E-6A1121A64C40}"/>
              </a:ext>
            </a:extLst>
          </p:cNvPr>
          <p:cNvSpPr/>
          <p:nvPr/>
        </p:nvSpPr>
        <p:spPr>
          <a:xfrm>
            <a:off x="4084764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AB58BF23-352D-254C-A697-CB3311CAAC89}"/>
              </a:ext>
            </a:extLst>
          </p:cNvPr>
          <p:cNvSpPr/>
          <p:nvPr/>
        </p:nvSpPr>
        <p:spPr>
          <a:xfrm>
            <a:off x="5246624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0" name="Rectángulo redondeado 59">
            <a:extLst>
              <a:ext uri="{FF2B5EF4-FFF2-40B4-BE49-F238E27FC236}">
                <a16:creationId xmlns:a16="http://schemas.microsoft.com/office/drawing/2014/main" id="{8173C1F7-BE06-7342-B96F-5F7B26BB14B5}"/>
              </a:ext>
            </a:extLst>
          </p:cNvPr>
          <p:cNvSpPr/>
          <p:nvPr/>
        </p:nvSpPr>
        <p:spPr>
          <a:xfrm>
            <a:off x="5827553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1" name="Rectángulo redondeado 60">
            <a:extLst>
              <a:ext uri="{FF2B5EF4-FFF2-40B4-BE49-F238E27FC236}">
                <a16:creationId xmlns:a16="http://schemas.microsoft.com/office/drawing/2014/main" id="{7CB219C8-6241-B049-B26B-B91AC271EF8F}"/>
              </a:ext>
            </a:extLst>
          </p:cNvPr>
          <p:cNvSpPr/>
          <p:nvPr/>
        </p:nvSpPr>
        <p:spPr>
          <a:xfrm>
            <a:off x="5534278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2" name="Rectángulo redondeado 61">
            <a:extLst>
              <a:ext uri="{FF2B5EF4-FFF2-40B4-BE49-F238E27FC236}">
                <a16:creationId xmlns:a16="http://schemas.microsoft.com/office/drawing/2014/main" id="{884B32EA-772E-BA41-B6A9-2330199678DA}"/>
              </a:ext>
            </a:extLst>
          </p:cNvPr>
          <p:cNvSpPr/>
          <p:nvPr/>
        </p:nvSpPr>
        <p:spPr>
          <a:xfrm>
            <a:off x="6120829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5" name="Rectángulo redondeado 64">
            <a:extLst>
              <a:ext uri="{FF2B5EF4-FFF2-40B4-BE49-F238E27FC236}">
                <a16:creationId xmlns:a16="http://schemas.microsoft.com/office/drawing/2014/main" id="{90062B27-C309-AB4B-85AD-7D60FD7694C3}"/>
              </a:ext>
            </a:extLst>
          </p:cNvPr>
          <p:cNvSpPr/>
          <p:nvPr/>
        </p:nvSpPr>
        <p:spPr>
          <a:xfrm>
            <a:off x="6707380" y="3811502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6" name="Rectángulo redondeado 65">
            <a:extLst>
              <a:ext uri="{FF2B5EF4-FFF2-40B4-BE49-F238E27FC236}">
                <a16:creationId xmlns:a16="http://schemas.microsoft.com/office/drawing/2014/main" id="{EC91E292-6F9D-7D41-B58D-29B503DA1BFD}"/>
              </a:ext>
            </a:extLst>
          </p:cNvPr>
          <p:cNvSpPr/>
          <p:nvPr/>
        </p:nvSpPr>
        <p:spPr>
          <a:xfrm>
            <a:off x="6414104" y="3811502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68" name="Rectángulo redondeado 67">
            <a:extLst>
              <a:ext uri="{FF2B5EF4-FFF2-40B4-BE49-F238E27FC236}">
                <a16:creationId xmlns:a16="http://schemas.microsoft.com/office/drawing/2014/main" id="{9D9B8C13-F54A-8741-85DF-B5B31DB4C881}"/>
              </a:ext>
            </a:extLst>
          </p:cNvPr>
          <p:cNvSpPr/>
          <p:nvPr/>
        </p:nvSpPr>
        <p:spPr>
          <a:xfrm>
            <a:off x="6978372" y="3811850"/>
            <a:ext cx="107244" cy="1100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01" name="Imagen 10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E961E48-D038-A14D-AA2F-30AD69A183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03" t="47778" r="48773" b="24286"/>
          <a:stretch/>
        </p:blipFill>
        <p:spPr>
          <a:xfrm>
            <a:off x="6833884" y="3568176"/>
            <a:ext cx="484721" cy="590837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CB1F4CB4-76CE-E048-9A2D-74179B20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275" y="3557833"/>
            <a:ext cx="495788" cy="579659"/>
          </a:xfrm>
          <a:prstGeom prst="rect">
            <a:avLst/>
          </a:prstGeom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F5F247FF-CB78-264F-9E04-2B5B6F51C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52300">
            <a:off x="7095853" y="2740598"/>
            <a:ext cx="660902" cy="660902"/>
          </a:xfrm>
          <a:prstGeom prst="rect">
            <a:avLst/>
          </a:prstGeom>
        </p:spPr>
      </p:pic>
      <p:pic>
        <p:nvPicPr>
          <p:cNvPr id="104" name="Imagen 103">
            <a:extLst>
              <a:ext uri="{FF2B5EF4-FFF2-40B4-BE49-F238E27FC236}">
                <a16:creationId xmlns:a16="http://schemas.microsoft.com/office/drawing/2014/main" id="{322856B6-8253-1542-9024-FE4FED122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85057" flipH="1" flipV="1">
            <a:off x="6496888" y="2779915"/>
            <a:ext cx="634520" cy="694970"/>
          </a:xfrm>
          <a:prstGeom prst="rect">
            <a:avLst/>
          </a:prstGeom>
        </p:spPr>
      </p:pic>
      <p:sp>
        <p:nvSpPr>
          <p:cNvPr id="111" name="Triángulo 110">
            <a:extLst>
              <a:ext uri="{FF2B5EF4-FFF2-40B4-BE49-F238E27FC236}">
                <a16:creationId xmlns:a16="http://schemas.microsoft.com/office/drawing/2014/main" id="{738C501C-F5C3-5147-B570-88CC91FD762A}"/>
              </a:ext>
            </a:extLst>
          </p:cNvPr>
          <p:cNvSpPr/>
          <p:nvPr/>
        </p:nvSpPr>
        <p:spPr>
          <a:xfrm rot="16200000">
            <a:off x="7109688" y="3774910"/>
            <a:ext cx="290674" cy="16460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73" name="Picture 16" descr="Imagen relacionada">
            <a:extLst>
              <a:ext uri="{FF2B5EF4-FFF2-40B4-BE49-F238E27FC236}">
                <a16:creationId xmlns:a16="http://schemas.microsoft.com/office/drawing/2014/main" id="{604D0526-FDD7-BA47-96D1-CA3AE48C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863" y="3115340"/>
            <a:ext cx="1292469" cy="129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3F101CBC-A7AF-6E4F-8BE3-2C05B1C73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913084" y="3552817"/>
            <a:ext cx="473954" cy="579659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53AF7C11-B17C-0444-8139-5AF94E71E2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7993" y="3304974"/>
            <a:ext cx="788618" cy="7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4.81481E-6 L 0.80287 4.81481E-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21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2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420"/>
                            </p:stCondLst>
                            <p:childTnLst>
                              <p:par>
                                <p:cTn id="128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63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830"/>
                            </p:stCondLst>
                            <p:childTnLst>
                              <p:par>
                                <p:cTn id="135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4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240"/>
                            </p:stCondLst>
                            <p:childTnLst>
                              <p:par>
                                <p:cTn id="142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45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650"/>
                            </p:stCondLst>
                            <p:childTnLst>
                              <p:par>
                                <p:cTn id="149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86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060"/>
                            </p:stCondLst>
                            <p:childTnLst>
                              <p:par>
                                <p:cTn id="156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27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470"/>
                            </p:stCondLst>
                            <p:childTnLst>
                              <p:par>
                                <p:cTn id="163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68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680"/>
                            </p:stCondLst>
                            <p:childTnLst>
                              <p:par>
                                <p:cTn id="1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28307 0.00093 " pathEditMode="relative" rAng="0" ptsTypes="AA">
                                      <p:cBhvr>
                                        <p:cTn id="17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5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680"/>
                            </p:stCondLst>
                            <p:childTnLst>
                              <p:par>
                                <p:cTn id="17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74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19 0.00116 L -0.2819 -0.22662 " pathEditMode="relative" ptsTypes="AA">
                                      <p:cBhvr>
                                        <p:cTn id="1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180"/>
                            </p:stCondLst>
                            <p:childTnLst>
                              <p:par>
                                <p:cTn id="1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919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690"/>
                            </p:stCondLst>
                            <p:childTnLst>
                              <p:par>
                                <p:cTn id="18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6" dur="500" fill="hold"/>
                                        <p:tgtEl>
                                          <p:spTgt spid="1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0.00417 L -0.09675 0.00208 " pathEditMode="relative" rAng="0" ptsTypes="AA">
                                      <p:cBhvr>
                                        <p:cTn id="1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301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0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2.96296E-6 L 0.36902 0.01019 " pathEditMode="relative" rAng="0" ptsTypes="AA">
                                      <p:cBhvr>
                                        <p:cTn id="1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51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5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68" grpId="0" animBg="1"/>
      <p:bldP spid="111" grpId="0" animBg="1"/>
      <p:bldP spid="11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E986FF6-4B24-7F4E-AFAE-0F71197F2E41}"/>
              </a:ext>
            </a:extLst>
          </p:cNvPr>
          <p:cNvSpPr/>
          <p:nvPr/>
        </p:nvSpPr>
        <p:spPr>
          <a:xfrm>
            <a:off x="0" y="4572000"/>
            <a:ext cx="9144000" cy="5988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090E6B2-FA39-1944-B1A7-E76743CD6F8C}"/>
              </a:ext>
            </a:extLst>
          </p:cNvPr>
          <p:cNvSpPr/>
          <p:nvPr/>
        </p:nvSpPr>
        <p:spPr>
          <a:xfrm>
            <a:off x="2642253" y="4741804"/>
            <a:ext cx="6303756" cy="307777"/>
          </a:xfrm>
          <a:prstGeom prst="rect">
            <a:avLst/>
          </a:prstGeom>
          <a:effectLst>
            <a:outerShdw blurRad="254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r>
              <a:rPr lang="es-CL" sz="1400" cap="all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DESAFÍO: “MANTENIMIENTO PREDICTIVO USANDO MODELOS”</a:t>
            </a:r>
            <a:endParaRPr lang="es-ES_tradnl" sz="14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68E498C-7AD1-2D43-94A7-216EFA7B46AC}"/>
              </a:ext>
            </a:extLst>
          </p:cNvPr>
          <p:cNvGrpSpPr/>
          <p:nvPr/>
        </p:nvGrpSpPr>
        <p:grpSpPr>
          <a:xfrm>
            <a:off x="1448166" y="1771014"/>
            <a:ext cx="7363325" cy="1601473"/>
            <a:chOff x="1376707" y="2361351"/>
            <a:chExt cx="9817766" cy="213529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49D09FC-8B67-B448-932E-774333B66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0" t="27503" b="42821"/>
            <a:stretch/>
          </p:blipFill>
          <p:spPr>
            <a:xfrm>
              <a:off x="1376707" y="2361351"/>
              <a:ext cx="9606030" cy="2135297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DCA8041-2FE9-7749-A346-0BC855DACDB5}"/>
                </a:ext>
              </a:extLst>
            </p:cNvPr>
            <p:cNvSpPr/>
            <p:nvPr/>
          </p:nvSpPr>
          <p:spPr>
            <a:xfrm>
              <a:off x="3491346" y="3740727"/>
              <a:ext cx="7703127" cy="63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13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95D2B34-50E0-1B43-A13A-5B7AB789D58C}"/>
                </a:ext>
              </a:extLst>
            </p:cNvPr>
            <p:cNvSpPr txBox="1"/>
            <p:nvPr/>
          </p:nvSpPr>
          <p:spPr>
            <a:xfrm>
              <a:off x="3491346" y="3691389"/>
              <a:ext cx="71905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Advanced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Mathematics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in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the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Mining</a:t>
              </a:r>
              <a:r>
                <a:rPr lang="es-ES_tradnl" sz="1800" b="1" dirty="0">
                  <a:solidFill>
                    <a:srgbClr val="212844"/>
                  </a:solidFill>
                  <a:latin typeface="Avenir Next" panose="020B0503020202020204" pitchFamily="34" charset="0"/>
                </a:rPr>
                <a:t> </a:t>
              </a:r>
              <a:r>
                <a:rPr lang="es-ES_tradnl" sz="1800" b="1" dirty="0" err="1">
                  <a:solidFill>
                    <a:srgbClr val="212844"/>
                  </a:solidFill>
                  <a:latin typeface="Avenir Next" panose="020B0503020202020204" pitchFamily="34" charset="0"/>
                </a:rPr>
                <a:t>Industry</a:t>
              </a:r>
              <a:endParaRPr lang="es-ES_tradnl" sz="1800" b="1" dirty="0">
                <a:solidFill>
                  <a:srgbClr val="212844"/>
                </a:solidFill>
                <a:latin typeface="Avenir Next" panose="020B0503020202020204" pitchFamily="34" charset="0"/>
              </a:endParaRPr>
            </a:p>
          </p:txBody>
        </p:sp>
      </p:grpSp>
      <p:pic>
        <p:nvPicPr>
          <p:cNvPr id="11" name="Picture 20" descr="Antofagasta Minerals">
            <a:extLst>
              <a:ext uri="{FF2B5EF4-FFF2-40B4-BE49-F238E27FC236}">
                <a16:creationId xmlns:a16="http://schemas.microsoft.com/office/drawing/2014/main" id="{495E476E-7981-4D29-94D8-58CBF8E2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193901" y="4706681"/>
            <a:ext cx="1889096" cy="3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logo expande mineria">
            <a:extLst>
              <a:ext uri="{FF2B5EF4-FFF2-40B4-BE49-F238E27FC236}">
                <a16:creationId xmlns:a16="http://schemas.microsoft.com/office/drawing/2014/main" id="{156FCBAC-1E5B-4167-BA7B-9F58B6C5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00" y="4660959"/>
            <a:ext cx="408809" cy="40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5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63793EE-34A8-5144-979F-35B9E7564C31}"/>
              </a:ext>
            </a:extLst>
          </p:cNvPr>
          <p:cNvSpPr/>
          <p:nvPr/>
        </p:nvSpPr>
        <p:spPr>
          <a:xfrm>
            <a:off x="401004" y="281610"/>
            <a:ext cx="2725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TESSERACTO</a:t>
            </a:r>
            <a:endParaRPr lang="es-CL" baseline="30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5D588BD-EA6A-4612-B86D-AB3A8570A745}"/>
              </a:ext>
            </a:extLst>
          </p:cNvPr>
          <p:cNvSpPr txBox="1"/>
          <p:nvPr/>
        </p:nvSpPr>
        <p:spPr>
          <a:xfrm>
            <a:off x="305306" y="1836606"/>
            <a:ext cx="1075936" cy="2251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863" b="1" dirty="0">
                <a:latin typeface="Arial" panose="020B0604020202020204" pitchFamily="34" charset="0"/>
                <a:cs typeface="Arial" panose="020B0604020202020204" pitchFamily="34" charset="0"/>
              </a:rPr>
              <a:t>JOSÉ CUMSILLE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B8AFC58-5E86-4768-9554-0B597F2920C8}"/>
              </a:ext>
            </a:extLst>
          </p:cNvPr>
          <p:cNvSpPr txBox="1"/>
          <p:nvPr/>
        </p:nvSpPr>
        <p:spPr>
          <a:xfrm>
            <a:off x="331025" y="1942644"/>
            <a:ext cx="1003801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Gerente General 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B72A126-3CD6-4D0E-8AB4-356ECF5EFFD7}"/>
              </a:ext>
            </a:extLst>
          </p:cNvPr>
          <p:cNvSpPr txBox="1"/>
          <p:nvPr/>
        </p:nvSpPr>
        <p:spPr>
          <a:xfrm>
            <a:off x="322191" y="2054386"/>
            <a:ext cx="1034257" cy="3348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BA Matemáticas </a:t>
            </a:r>
          </a:p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MA Economía UC</a:t>
            </a:r>
          </a:p>
        </p:txBody>
      </p:sp>
      <p:pic>
        <p:nvPicPr>
          <p:cNvPr id="45" name="Imagen 44" descr="Imagen que contiene persona, hombre, interior, sujetando&#10;&#10;&#10;&#10;Descripción generada automáticamente">
            <a:extLst>
              <a:ext uri="{FF2B5EF4-FFF2-40B4-BE49-F238E27FC236}">
                <a16:creationId xmlns:a16="http://schemas.microsoft.com/office/drawing/2014/main" id="{B416604B-BC64-4FD9-8865-7F91355B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5" y="971503"/>
            <a:ext cx="858890" cy="82975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24CB94D2-9A75-408A-800C-C40D7B912C67}"/>
              </a:ext>
            </a:extLst>
          </p:cNvPr>
          <p:cNvSpPr txBox="1"/>
          <p:nvPr/>
        </p:nvSpPr>
        <p:spPr>
          <a:xfrm>
            <a:off x="7888275" y="1851524"/>
            <a:ext cx="1099981" cy="2251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863" b="1" dirty="0">
                <a:latin typeface="Arial" panose="020B0604020202020204" pitchFamily="34" charset="0"/>
                <a:cs typeface="Arial" panose="020B0604020202020204" pitchFamily="34" charset="0"/>
              </a:rPr>
              <a:t>JORDAJ ZULETA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8237851-8B27-4B21-A128-0C478A242FD5}"/>
              </a:ext>
            </a:extLst>
          </p:cNvPr>
          <p:cNvSpPr txBox="1"/>
          <p:nvPr/>
        </p:nvSpPr>
        <p:spPr>
          <a:xfrm>
            <a:off x="7900495" y="1964127"/>
            <a:ext cx="1096775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Director Comercial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00F3606-6939-4215-9FE6-12764BD47C08}"/>
              </a:ext>
            </a:extLst>
          </p:cNvPr>
          <p:cNvSpPr txBox="1"/>
          <p:nvPr/>
        </p:nvSpPr>
        <p:spPr>
          <a:xfrm>
            <a:off x="7934586" y="2074123"/>
            <a:ext cx="973343" cy="3348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Stanford Igniter </a:t>
            </a:r>
          </a:p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 Ing. Civil UC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B13385B2-A27C-4769-B671-87EC23DBCC79}"/>
              </a:ext>
            </a:extLst>
          </p:cNvPr>
          <p:cNvGrpSpPr/>
          <p:nvPr/>
        </p:nvGrpSpPr>
        <p:grpSpPr>
          <a:xfrm>
            <a:off x="7967520" y="964365"/>
            <a:ext cx="858890" cy="860611"/>
            <a:chOff x="7452778" y="1409722"/>
            <a:chExt cx="1358144" cy="12995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2" name="Imagen 61" descr="Imagen que contiene persona, hombre, cielo, sonriendo&#10;&#10;&#10;&#10;Descripción generada automáticamente">
              <a:extLst>
                <a:ext uri="{FF2B5EF4-FFF2-40B4-BE49-F238E27FC236}">
                  <a16:creationId xmlns:a16="http://schemas.microsoft.com/office/drawing/2014/main" id="{5C6059B3-D22F-4CA9-94D3-AB387D21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2756" y="1454497"/>
              <a:ext cx="1311540" cy="1239402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08B2D2C-D0AD-4DAF-93E0-4B32ACD5DA79}"/>
                </a:ext>
              </a:extLst>
            </p:cNvPr>
            <p:cNvSpPr/>
            <p:nvPr/>
          </p:nvSpPr>
          <p:spPr>
            <a:xfrm>
              <a:off x="7452778" y="1409722"/>
              <a:ext cx="1358144" cy="1299512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1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F10FA115-88CC-5F42-A04A-AF38E73CB9E4}"/>
              </a:ext>
            </a:extLst>
          </p:cNvPr>
          <p:cNvGrpSpPr/>
          <p:nvPr/>
        </p:nvGrpSpPr>
        <p:grpSpPr>
          <a:xfrm>
            <a:off x="2629403" y="955651"/>
            <a:ext cx="4023354" cy="3703846"/>
            <a:chOff x="2629403" y="955651"/>
            <a:chExt cx="4023354" cy="3703846"/>
          </a:xfrm>
        </p:grpSpPr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EC00E03D-294A-49F6-84CC-2999A02E3B0C}"/>
                </a:ext>
              </a:extLst>
            </p:cNvPr>
            <p:cNvGrpSpPr/>
            <p:nvPr/>
          </p:nvGrpSpPr>
          <p:grpSpPr>
            <a:xfrm>
              <a:off x="2785230" y="1036815"/>
              <a:ext cx="3825827" cy="3622682"/>
              <a:chOff x="282685" y="2099528"/>
              <a:chExt cx="4324848" cy="4307953"/>
            </a:xfrm>
          </p:grpSpPr>
          <p:pic>
            <p:nvPicPr>
              <p:cNvPr id="90" name="Imagen 89" descr="Imagen que contiene gráficos vectoriales&#10;&#10;&#10;&#10;Descripción generada automáticamente">
                <a:extLst>
                  <a:ext uri="{FF2B5EF4-FFF2-40B4-BE49-F238E27FC236}">
                    <a16:creationId xmlns:a16="http://schemas.microsoft.com/office/drawing/2014/main" id="{14A31A3C-E1CD-490D-BDCC-3B92D3B6E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6000"/>
              </a:blip>
              <a:stretch>
                <a:fillRect/>
              </a:stretch>
            </p:blipFill>
            <p:spPr>
              <a:xfrm>
                <a:off x="282685" y="2099528"/>
                <a:ext cx="4324848" cy="4307953"/>
              </a:xfrm>
              <a:prstGeom prst="rect">
                <a:avLst/>
              </a:prstGeom>
              <a:effectLst>
                <a:outerShdw blurRad="50800" dist="50800" dir="5400000" algn="ctr" rotWithShape="0">
                  <a:schemeClr val="bg1">
                    <a:alpha val="0"/>
                  </a:schemeClr>
                </a:outerShdw>
              </a:effectLst>
            </p:spPr>
          </p:pic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2D9B11C8-D405-4992-B65B-4A46D2F57156}"/>
                  </a:ext>
                </a:extLst>
              </p:cNvPr>
              <p:cNvSpPr txBox="1"/>
              <p:nvPr/>
            </p:nvSpPr>
            <p:spPr>
              <a:xfrm>
                <a:off x="1595486" y="2840296"/>
                <a:ext cx="1741726" cy="768592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Matemática </a:t>
                </a:r>
              </a:p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Estadística</a:t>
                </a:r>
              </a:p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Algoritmos</a:t>
                </a:r>
              </a:p>
            </p:txBody>
          </p:sp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0E61196A-E8B4-4909-A688-A49A2C465392}"/>
                  </a:ext>
                </a:extLst>
              </p:cNvPr>
              <p:cNvSpPr txBox="1"/>
              <p:nvPr/>
            </p:nvSpPr>
            <p:spPr>
              <a:xfrm>
                <a:off x="698665" y="4673517"/>
                <a:ext cx="1194530" cy="548994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Ingeniería </a:t>
                </a:r>
              </a:p>
              <a:p>
                <a:pPr algn="ctr"/>
                <a:r>
                  <a:rPr lang="es-CL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Software</a:t>
                </a:r>
              </a:p>
            </p:txBody>
          </p:sp>
          <p:sp>
            <p:nvSpPr>
              <p:cNvPr id="94" name="CuadroTexto 93">
                <a:extLst>
                  <a:ext uri="{FF2B5EF4-FFF2-40B4-BE49-F238E27FC236}">
                    <a16:creationId xmlns:a16="http://schemas.microsoft.com/office/drawing/2014/main" id="{6424B71B-0BE8-4159-BC4D-505CE4003272}"/>
                  </a:ext>
                </a:extLst>
              </p:cNvPr>
              <p:cNvSpPr txBox="1"/>
              <p:nvPr/>
            </p:nvSpPr>
            <p:spPr>
              <a:xfrm>
                <a:off x="2833095" y="4617659"/>
                <a:ext cx="1586133" cy="748233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16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UX</a:t>
                </a:r>
              </a:p>
              <a:p>
                <a:pPr algn="ctr"/>
                <a:r>
                  <a:rPr lang="es-CL" sz="116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Comunicación </a:t>
                </a:r>
              </a:p>
              <a:p>
                <a:pPr algn="ctr"/>
                <a:r>
                  <a:rPr lang="es-CL" sz="116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datos</a:t>
                </a:r>
              </a:p>
            </p:txBody>
          </p:sp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0DF81653-9DB6-48C2-921A-AA81D23C32B6}"/>
                  </a:ext>
                </a:extLst>
              </p:cNvPr>
              <p:cNvSpPr txBox="1"/>
              <p:nvPr/>
            </p:nvSpPr>
            <p:spPr>
              <a:xfrm>
                <a:off x="1393888" y="3734817"/>
                <a:ext cx="859293" cy="494094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Engineer</a:t>
                </a:r>
              </a:p>
            </p:txBody>
          </p:sp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05C5A78D-7255-4490-BAEC-A0FA218583B5}"/>
                  </a:ext>
                </a:extLst>
              </p:cNvPr>
              <p:cNvSpPr txBox="1"/>
              <p:nvPr/>
            </p:nvSpPr>
            <p:spPr>
              <a:xfrm>
                <a:off x="2052132" y="4155618"/>
                <a:ext cx="842984" cy="494094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pPr algn="ctr"/>
                <a:r>
                  <a:rPr lang="es-CL" sz="105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Scientist</a:t>
                </a:r>
                <a:endParaRPr lang="es-CL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CFA37D44-9CA1-4A9F-A169-87058800EB34}"/>
                  </a:ext>
                </a:extLst>
              </p:cNvPr>
              <p:cNvSpPr txBox="1"/>
              <p:nvPr/>
            </p:nvSpPr>
            <p:spPr>
              <a:xfrm>
                <a:off x="2018607" y="4900419"/>
                <a:ext cx="910033" cy="686242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pPr algn="ctr"/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Visualiza-</a:t>
                </a:r>
              </a:p>
              <a:p>
                <a:pPr algn="ctr"/>
                <a:r>
                  <a:rPr lang="es-CL" sz="105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tion</a:t>
                </a:r>
                <a:endParaRPr lang="es-CL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3533B5BA-0907-4869-80DF-D5DB34761F45}"/>
                  </a:ext>
                </a:extLst>
              </p:cNvPr>
              <p:cNvSpPr txBox="1"/>
              <p:nvPr/>
            </p:nvSpPr>
            <p:spPr>
              <a:xfrm>
                <a:off x="2802530" y="3713497"/>
                <a:ext cx="759628" cy="494094"/>
              </a:xfrm>
              <a:prstGeom prst="rect">
                <a:avLst/>
              </a:prstGeom>
              <a:noFill/>
              <a:effectLst>
                <a:outerShdw blurRad="12700" dist="127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r>
                  <a:rPr lang="es-CL" sz="105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Analyst</a:t>
                </a:r>
                <a:endParaRPr lang="es-CL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" name="Grupo 102">
              <a:extLst>
                <a:ext uri="{FF2B5EF4-FFF2-40B4-BE49-F238E27FC236}">
                  <a16:creationId xmlns:a16="http://schemas.microsoft.com/office/drawing/2014/main" id="{E04C7EC9-0135-44E5-A9FC-B747420BB1B5}"/>
                </a:ext>
              </a:extLst>
            </p:cNvPr>
            <p:cNvGrpSpPr/>
            <p:nvPr/>
          </p:nvGrpSpPr>
          <p:grpSpPr>
            <a:xfrm>
              <a:off x="3115744" y="2075614"/>
              <a:ext cx="635519" cy="605837"/>
              <a:chOff x="799452" y="3737261"/>
              <a:chExt cx="1356128" cy="131759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4" name="Imagen 103" descr="Imagen que contiene hombre, persona, interior, sonriendo&#10;&#10;&#10;&#10;Descripción generada automáticamente">
                <a:extLst>
                  <a:ext uri="{FF2B5EF4-FFF2-40B4-BE49-F238E27FC236}">
                    <a16:creationId xmlns:a16="http://schemas.microsoft.com/office/drawing/2014/main" id="{2D0DCDF2-4DEF-4BD3-A583-3D7A3ED83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452" y="3737261"/>
                <a:ext cx="1356128" cy="1317592"/>
              </a:xfrm>
              <a:prstGeom prst="rect">
                <a:avLst/>
              </a:prstGeom>
            </p:spPr>
          </p:pic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B378596B-D83C-4307-A3F7-944487D7F0F1}"/>
                  </a:ext>
                </a:extLst>
              </p:cNvPr>
              <p:cNvSpPr/>
              <p:nvPr/>
            </p:nvSpPr>
            <p:spPr>
              <a:xfrm>
                <a:off x="822786" y="3755643"/>
                <a:ext cx="1328604" cy="1295019"/>
              </a:xfrm>
              <a:prstGeom prst="ellipse">
                <a:avLst/>
              </a:prstGeom>
              <a:noFill/>
              <a:ln w="476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1013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Grupo 105">
              <a:extLst>
                <a:ext uri="{FF2B5EF4-FFF2-40B4-BE49-F238E27FC236}">
                  <a16:creationId xmlns:a16="http://schemas.microsoft.com/office/drawing/2014/main" id="{269FC28B-EADF-464C-B066-E7BE7244A03D}"/>
                </a:ext>
              </a:extLst>
            </p:cNvPr>
            <p:cNvGrpSpPr/>
            <p:nvPr/>
          </p:nvGrpSpPr>
          <p:grpSpPr>
            <a:xfrm>
              <a:off x="5264505" y="1355239"/>
              <a:ext cx="637828" cy="611285"/>
              <a:chOff x="4507012" y="4033544"/>
              <a:chExt cx="1250643" cy="119482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7" name="Elipse 106">
                <a:extLst>
                  <a:ext uri="{FF2B5EF4-FFF2-40B4-BE49-F238E27FC236}">
                    <a16:creationId xmlns:a16="http://schemas.microsoft.com/office/drawing/2014/main" id="{9FFC643D-7495-4414-B019-D8BBCBB79879}"/>
                  </a:ext>
                </a:extLst>
              </p:cNvPr>
              <p:cNvSpPr/>
              <p:nvPr/>
            </p:nvSpPr>
            <p:spPr>
              <a:xfrm>
                <a:off x="4507012" y="4033544"/>
                <a:ext cx="1250643" cy="11948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013">
                  <a:solidFill>
                    <a:schemeClr val="tx1"/>
                  </a:solidFill>
                </a:endParaRPr>
              </a:p>
            </p:txBody>
          </p:sp>
          <p:pic>
            <p:nvPicPr>
              <p:cNvPr id="108" name="Imagen 107">
                <a:extLst>
                  <a:ext uri="{FF2B5EF4-FFF2-40B4-BE49-F238E27FC236}">
                    <a16:creationId xmlns:a16="http://schemas.microsoft.com/office/drawing/2014/main" id="{B2CAD4E1-E748-45D1-BA64-DDEE8BBDB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01" b="97915" l="2028" r="97012">
                            <a14:foregroundMark x1="58591" y1="77516" x2="79509" y2="90299"/>
                            <a14:foregroundMark x1="79509" y1="90299" x2="91996" y2="94923"/>
                            <a14:foregroundMark x1="95197" y1="95739" x2="18036" y2="98005"/>
                            <a14:foregroundMark x1="4909" y1="94923" x2="27962" y2="84678"/>
                            <a14:foregroundMark x1="97012" y1="96011" x2="93383" y2="89302"/>
                            <a14:foregroundMark x1="93383" y1="89302" x2="91249" y2="87761"/>
                            <a14:foregroundMark x1="73959" y1="39529" x2="73959" y2="31369"/>
                            <a14:foregroundMark x1="47599" y1="10245" x2="49626" y2="9791"/>
                            <a14:foregroundMark x1="19851" y1="90481" x2="2028" y2="9419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81188" y="4033545"/>
                <a:ext cx="1108606" cy="1168900"/>
              </a:xfrm>
              <a:prstGeom prst="ellipse">
                <a:avLst/>
              </a:prstGeom>
            </p:spPr>
          </p:pic>
        </p:grpSp>
        <p:pic>
          <p:nvPicPr>
            <p:cNvPr id="112" name="Imagen 111" descr="Imagen que contiene persona, hombre, interior, sujetando&#10;&#10;&#10;&#10;Descripción generada automáticamente">
              <a:extLst>
                <a:ext uri="{FF2B5EF4-FFF2-40B4-BE49-F238E27FC236}">
                  <a16:creationId xmlns:a16="http://schemas.microsoft.com/office/drawing/2014/main" id="{417800C6-8E6E-4CF8-8A78-BB6D4564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5526" y="955651"/>
              <a:ext cx="625162" cy="603951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D46A8D82-8D7F-467E-A600-10C65710847D}"/>
                </a:ext>
              </a:extLst>
            </p:cNvPr>
            <p:cNvGrpSpPr/>
            <p:nvPr/>
          </p:nvGrpSpPr>
          <p:grpSpPr>
            <a:xfrm>
              <a:off x="5469898" y="4140293"/>
              <a:ext cx="525701" cy="493463"/>
              <a:chOff x="3460049" y="1499378"/>
              <a:chExt cx="1250643" cy="122601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4" name="Imagen 113" descr="Imagen que contiene ropa, persona, traje, corbata&#10;&#10;&#10;&#10;Descripción generada automáticamente">
                <a:extLst>
                  <a:ext uri="{FF2B5EF4-FFF2-40B4-BE49-F238E27FC236}">
                    <a16:creationId xmlns:a16="http://schemas.microsoft.com/office/drawing/2014/main" id="{9FCB3E92-53C9-4B4E-89FC-E411165B5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0049" y="1499633"/>
                <a:ext cx="1250643" cy="1225764"/>
              </a:xfrm>
              <a:prstGeom prst="rect">
                <a:avLst/>
              </a:prstGeom>
            </p:spPr>
          </p:pic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BB8DDBA1-A4D4-4E0E-BAAD-DDCCDEBDA453}"/>
                  </a:ext>
                </a:extLst>
              </p:cNvPr>
              <p:cNvSpPr/>
              <p:nvPr/>
            </p:nvSpPr>
            <p:spPr>
              <a:xfrm>
                <a:off x="3486250" y="1499378"/>
                <a:ext cx="1211379" cy="1210262"/>
              </a:xfrm>
              <a:prstGeom prst="ellipse">
                <a:avLst/>
              </a:prstGeom>
              <a:noFill/>
              <a:ln w="476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1013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Imagen 118" descr="Imagen que contiene persona, hombre, traje, corbata&#10;&#10;&#10;&#10;Descripción generada automáticamente">
              <a:extLst>
                <a:ext uri="{FF2B5EF4-FFF2-40B4-BE49-F238E27FC236}">
                  <a16:creationId xmlns:a16="http://schemas.microsoft.com/office/drawing/2014/main" id="{BE541056-24CE-4F20-A1F1-359DB855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29403" y="2820358"/>
              <a:ext cx="557018" cy="544913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20" name="Grupo 119">
              <a:extLst>
                <a:ext uri="{FF2B5EF4-FFF2-40B4-BE49-F238E27FC236}">
                  <a16:creationId xmlns:a16="http://schemas.microsoft.com/office/drawing/2014/main" id="{2761A11B-B771-48CC-943F-4C0FDF21DF9C}"/>
                </a:ext>
              </a:extLst>
            </p:cNvPr>
            <p:cNvGrpSpPr/>
            <p:nvPr/>
          </p:nvGrpSpPr>
          <p:grpSpPr>
            <a:xfrm>
              <a:off x="6174087" y="2819690"/>
              <a:ext cx="478670" cy="540242"/>
              <a:chOff x="5646388" y="4852034"/>
              <a:chExt cx="1081579" cy="107472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1" name="Imagen 120" descr="Imagen que contiene persona, traje, hombre, corbata&#10;&#10;&#10;&#10;Descripción generada automáticamente">
                <a:extLst>
                  <a:ext uri="{FF2B5EF4-FFF2-40B4-BE49-F238E27FC236}">
                    <a16:creationId xmlns:a16="http://schemas.microsoft.com/office/drawing/2014/main" id="{758AE91D-377B-446F-B9E1-0FE0B17E8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2717" y="4866867"/>
                <a:ext cx="1065250" cy="1021811"/>
              </a:xfrm>
              <a:prstGeom prst="ellipse">
                <a:avLst/>
              </a:prstGeom>
              <a:ln w="63500" cap="rnd">
                <a:solidFill>
                  <a:schemeClr val="bg1"/>
                </a:solidFill>
              </a:ln>
              <a:effectLst/>
            </p:spPr>
          </p:pic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8FE53C4E-2BEB-498B-BF25-927AD25C68D9}"/>
                  </a:ext>
                </a:extLst>
              </p:cNvPr>
              <p:cNvSpPr/>
              <p:nvPr/>
            </p:nvSpPr>
            <p:spPr>
              <a:xfrm>
                <a:off x="5646388" y="4852034"/>
                <a:ext cx="1081579" cy="1074729"/>
              </a:xfrm>
              <a:prstGeom prst="ellipse">
                <a:avLst/>
              </a:prstGeom>
              <a:noFill/>
              <a:ln w="476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013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0A32FAA2-72D1-4A2B-86AE-86E196AB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93304" y="3593284"/>
              <a:ext cx="496289" cy="528014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9" name="Imagen 58" descr="Imagen que contiene persona, hombre, interior, corbata&#10;&#10;&#10;&#10;Descripción generada automáticamente">
              <a:extLst>
                <a:ext uri="{FF2B5EF4-FFF2-40B4-BE49-F238E27FC236}">
                  <a16:creationId xmlns:a16="http://schemas.microsoft.com/office/drawing/2014/main" id="{3120EC7A-5FD9-4AE7-854B-C44A2FDF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24056" y="3582397"/>
              <a:ext cx="525703" cy="507867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66508D7D-CE12-4099-8199-773A462E0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7679"/>
            <a:stretch/>
          </p:blipFill>
          <p:spPr>
            <a:xfrm>
              <a:off x="3475964" y="1389750"/>
              <a:ext cx="606706" cy="563050"/>
            </a:xfrm>
            <a:prstGeom prst="ellipse">
              <a:avLst/>
            </a:prstGeom>
            <a:ln w="762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69D3C9D2-BE81-484C-A770-7CCD4D484939}"/>
                </a:ext>
              </a:extLst>
            </p:cNvPr>
            <p:cNvGrpSpPr/>
            <p:nvPr/>
          </p:nvGrpSpPr>
          <p:grpSpPr>
            <a:xfrm>
              <a:off x="4469968" y="4127513"/>
              <a:ext cx="566750" cy="524508"/>
              <a:chOff x="7452778" y="1409722"/>
              <a:chExt cx="1358144" cy="129951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49" name="Imagen 48" descr="Imagen que contiene persona, hombre, cielo, sonriendo&#10;&#10;&#10;&#10;Descripción generada automáticamente">
                <a:extLst>
                  <a:ext uri="{FF2B5EF4-FFF2-40B4-BE49-F238E27FC236}">
                    <a16:creationId xmlns:a16="http://schemas.microsoft.com/office/drawing/2014/main" id="{1F9350D2-8B10-481B-BB4E-C089507FA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2756" y="1454497"/>
                <a:ext cx="1311540" cy="1239402"/>
              </a:xfrm>
              <a:prstGeom prst="ellipse">
                <a:avLst/>
              </a:prstGeom>
              <a:ln w="63500" cap="rnd">
                <a:solidFill>
                  <a:schemeClr val="bg1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0DDADF74-790A-47E3-BD48-697767D22134}"/>
                  </a:ext>
                </a:extLst>
              </p:cNvPr>
              <p:cNvSpPr/>
              <p:nvPr/>
            </p:nvSpPr>
            <p:spPr>
              <a:xfrm>
                <a:off x="7452778" y="1409722"/>
                <a:ext cx="1358144" cy="1299512"/>
              </a:xfrm>
              <a:prstGeom prst="ellipse">
                <a:avLst/>
              </a:prstGeom>
              <a:noFill/>
              <a:ln w="412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013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7" name="Picture 2" descr="http://www.tesseracto.com/imagen/Matias.png">
              <a:extLst>
                <a:ext uri="{FF2B5EF4-FFF2-40B4-BE49-F238E27FC236}">
                  <a16:creationId xmlns:a16="http://schemas.microsoft.com/office/drawing/2014/main" id="{3DC94AAA-A787-4995-9214-A423FF48D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590" y="2059630"/>
              <a:ext cx="637828" cy="609263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CABF2198-AD46-8243-AD12-933CC6320A50}"/>
                </a:ext>
              </a:extLst>
            </p:cNvPr>
            <p:cNvGrpSpPr/>
            <p:nvPr/>
          </p:nvGrpSpPr>
          <p:grpSpPr>
            <a:xfrm>
              <a:off x="3438591" y="4104708"/>
              <a:ext cx="482468" cy="493360"/>
              <a:chOff x="3337738" y="5590927"/>
              <a:chExt cx="764137" cy="74108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D7825A07-9798-41C5-97A9-A172800AD3D0}"/>
                  </a:ext>
                </a:extLst>
              </p:cNvPr>
              <p:cNvSpPr/>
              <p:nvPr/>
            </p:nvSpPr>
            <p:spPr>
              <a:xfrm>
                <a:off x="3353848" y="5599019"/>
                <a:ext cx="742690" cy="6729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1013"/>
              </a:p>
            </p:txBody>
          </p:sp>
          <p:pic>
            <p:nvPicPr>
              <p:cNvPr id="64" name="Picture 4" descr="http://www.tesseracto.com/imagen/Angelo.png">
                <a:extLst>
                  <a:ext uri="{FF2B5EF4-FFF2-40B4-BE49-F238E27FC236}">
                    <a16:creationId xmlns:a16="http://schemas.microsoft.com/office/drawing/2014/main" id="{ACBB348C-99DE-43CC-A4CB-30AA7CCBEE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7738" y="5590927"/>
                <a:ext cx="764137" cy="741088"/>
              </a:xfrm>
              <a:prstGeom prst="ellipse">
                <a:avLst/>
              </a:prstGeom>
              <a:ln w="63500" cap="rnd">
                <a:solidFill>
                  <a:schemeClr val="bg1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A733027-0AAA-CB4B-9D0D-04FF8F86F3F2}"/>
              </a:ext>
            </a:extLst>
          </p:cNvPr>
          <p:cNvSpPr txBox="1"/>
          <p:nvPr/>
        </p:nvSpPr>
        <p:spPr>
          <a:xfrm>
            <a:off x="1842523" y="2175048"/>
            <a:ext cx="1265090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JOAQUÍN CARRASCO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3D3F58B-96A5-A44B-B19C-D762C0332FC9}"/>
              </a:ext>
            </a:extLst>
          </p:cNvPr>
          <p:cNvSpPr txBox="1"/>
          <p:nvPr/>
        </p:nvSpPr>
        <p:spPr>
          <a:xfrm>
            <a:off x="2078208" y="2276787"/>
            <a:ext cx="8162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93354B8-D4EC-C64F-9CC4-F75B327D2ABF}"/>
              </a:ext>
            </a:extLst>
          </p:cNvPr>
          <p:cNvSpPr txBox="1"/>
          <p:nvPr/>
        </p:nvSpPr>
        <p:spPr>
          <a:xfrm>
            <a:off x="1811506" y="2385252"/>
            <a:ext cx="1354858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Civil Mecánico UCH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9A801141-305B-6448-ADC9-E8F2778E5695}"/>
              </a:ext>
            </a:extLst>
          </p:cNvPr>
          <p:cNvSpPr txBox="1"/>
          <p:nvPr/>
        </p:nvSpPr>
        <p:spPr>
          <a:xfrm>
            <a:off x="1569304" y="3646783"/>
            <a:ext cx="96532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CAMILO ROJAS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88B5E93-EAFE-6C4B-84F8-44EFCEB29C84}"/>
              </a:ext>
            </a:extLst>
          </p:cNvPr>
          <p:cNvSpPr txBox="1"/>
          <p:nvPr/>
        </p:nvSpPr>
        <p:spPr>
          <a:xfrm>
            <a:off x="1594019" y="3750498"/>
            <a:ext cx="88036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Arquitect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90077C56-BC4A-9E4D-94AB-F70C742F473B}"/>
              </a:ext>
            </a:extLst>
          </p:cNvPr>
          <p:cNvSpPr txBox="1"/>
          <p:nvPr/>
        </p:nvSpPr>
        <p:spPr>
          <a:xfrm>
            <a:off x="1430714" y="3875409"/>
            <a:ext cx="1279517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Informático DUOC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FA06EFFB-A9A5-9A4C-9A14-F9E8E1493E6E}"/>
              </a:ext>
            </a:extLst>
          </p:cNvPr>
          <p:cNvSpPr txBox="1"/>
          <p:nvPr/>
        </p:nvSpPr>
        <p:spPr>
          <a:xfrm>
            <a:off x="1363507" y="2861979"/>
            <a:ext cx="1083951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DIEGO BARREIRO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CAF1DAB-126C-7C43-B9B2-E06772BD1914}"/>
              </a:ext>
            </a:extLst>
          </p:cNvPr>
          <p:cNvSpPr txBox="1"/>
          <p:nvPr/>
        </p:nvSpPr>
        <p:spPr>
          <a:xfrm>
            <a:off x="1416530" y="2957068"/>
            <a:ext cx="8691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AC5011BD-35BC-5347-9F39-92A4E3DB32C9}"/>
              </a:ext>
            </a:extLst>
          </p:cNvPr>
          <p:cNvSpPr txBox="1"/>
          <p:nvPr/>
        </p:nvSpPr>
        <p:spPr>
          <a:xfrm>
            <a:off x="1246738" y="3100551"/>
            <a:ext cx="1279517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Informático DUOC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C6F3358-6C11-044E-9D67-CBDA8A655B3C}"/>
              </a:ext>
            </a:extLst>
          </p:cNvPr>
          <p:cNvSpPr txBox="1"/>
          <p:nvPr/>
        </p:nvSpPr>
        <p:spPr>
          <a:xfrm>
            <a:off x="2297376" y="1454220"/>
            <a:ext cx="1016625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PAMELA MUÑOZ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9DCC3860-5CFD-8A4E-BE3F-08DED2B28000}"/>
              </a:ext>
            </a:extLst>
          </p:cNvPr>
          <p:cNvSpPr txBox="1"/>
          <p:nvPr/>
        </p:nvSpPr>
        <p:spPr>
          <a:xfrm>
            <a:off x="2370873" y="1569875"/>
            <a:ext cx="8162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BA1908C4-BE67-C141-BB45-7872FADA942C}"/>
              </a:ext>
            </a:extLst>
          </p:cNvPr>
          <p:cNvSpPr txBox="1"/>
          <p:nvPr/>
        </p:nvSpPr>
        <p:spPr>
          <a:xfrm>
            <a:off x="2118434" y="1679628"/>
            <a:ext cx="1351652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Civil Industrial UCH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F16FB7A2-2CB8-784E-A052-3F8A875EC020}"/>
              </a:ext>
            </a:extLst>
          </p:cNvPr>
          <p:cNvSpPr txBox="1"/>
          <p:nvPr/>
        </p:nvSpPr>
        <p:spPr>
          <a:xfrm>
            <a:off x="6075318" y="1442291"/>
            <a:ext cx="1053494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 CERECEDA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C711F2E9-FCB7-124C-84F9-207E1448573B}"/>
              </a:ext>
            </a:extLst>
          </p:cNvPr>
          <p:cNvSpPr txBox="1"/>
          <p:nvPr/>
        </p:nvSpPr>
        <p:spPr>
          <a:xfrm>
            <a:off x="6189604" y="1555593"/>
            <a:ext cx="816250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CL" sz="788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5518042-05F7-1343-9174-9BB25CB76268}"/>
              </a:ext>
            </a:extLst>
          </p:cNvPr>
          <p:cNvSpPr txBox="1"/>
          <p:nvPr/>
        </p:nvSpPr>
        <p:spPr>
          <a:xfrm>
            <a:off x="6005645" y="1665111"/>
            <a:ext cx="1204176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Ing. Matemático UCH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8ED6BCA8-7B6D-0743-94D0-0B9132FFCDDF}"/>
              </a:ext>
            </a:extLst>
          </p:cNvPr>
          <p:cNvSpPr txBox="1"/>
          <p:nvPr/>
        </p:nvSpPr>
        <p:spPr>
          <a:xfrm>
            <a:off x="7152525" y="2846787"/>
            <a:ext cx="881973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LIU QING YUN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C819D704-27DC-C844-B411-10864D35BA00}"/>
              </a:ext>
            </a:extLst>
          </p:cNvPr>
          <p:cNvSpPr txBox="1"/>
          <p:nvPr/>
        </p:nvSpPr>
        <p:spPr>
          <a:xfrm>
            <a:off x="6599753" y="2941913"/>
            <a:ext cx="2063738" cy="213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CL" sz="788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7FF25A85-BDA1-D347-916E-8CE3341C16E0}"/>
              </a:ext>
            </a:extLst>
          </p:cNvPr>
          <p:cNvSpPr txBox="1"/>
          <p:nvPr/>
        </p:nvSpPr>
        <p:spPr>
          <a:xfrm>
            <a:off x="6721238" y="3053965"/>
            <a:ext cx="1813163" cy="3348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Ing. Electrónico</a:t>
            </a:r>
          </a:p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Chongqing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China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3DBBB06E-E129-8741-972A-10A22C41F4DD}"/>
              </a:ext>
            </a:extLst>
          </p:cNvPr>
          <p:cNvSpPr txBox="1"/>
          <p:nvPr/>
        </p:nvSpPr>
        <p:spPr>
          <a:xfrm>
            <a:off x="2184183" y="4217117"/>
            <a:ext cx="104547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NGELO CANDIA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A438D5A5-B566-6544-8CD2-9B178814AFB6}"/>
              </a:ext>
            </a:extLst>
          </p:cNvPr>
          <p:cNvSpPr txBox="1"/>
          <p:nvPr/>
        </p:nvSpPr>
        <p:spPr>
          <a:xfrm>
            <a:off x="2240474" y="4313262"/>
            <a:ext cx="8691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1864D528-1760-B642-A93E-A47FCFE52124}"/>
              </a:ext>
            </a:extLst>
          </p:cNvPr>
          <p:cNvSpPr txBox="1"/>
          <p:nvPr/>
        </p:nvSpPr>
        <p:spPr>
          <a:xfrm>
            <a:off x="2034204" y="4420055"/>
            <a:ext cx="1279517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Informático DUOC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C81B11FA-0E6B-D441-B678-60CF3E17F890}"/>
              </a:ext>
            </a:extLst>
          </p:cNvPr>
          <p:cNvSpPr txBox="1"/>
          <p:nvPr/>
        </p:nvSpPr>
        <p:spPr>
          <a:xfrm>
            <a:off x="6716374" y="3690780"/>
            <a:ext cx="1630575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Latam</a:t>
            </a:r>
            <a:endParaRPr lang="es-CL" sz="788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D8BF71B2-54BC-B246-843F-20556043B9D3}"/>
              </a:ext>
            </a:extLst>
          </p:cNvPr>
          <p:cNvSpPr txBox="1"/>
          <p:nvPr/>
        </p:nvSpPr>
        <p:spPr>
          <a:xfrm>
            <a:off x="6716088" y="3804937"/>
            <a:ext cx="1568058" cy="3348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Business Engineering, </a:t>
            </a:r>
          </a:p>
          <a:p>
            <a:pPr algn="ctr"/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KBS Francia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969D0128-37BA-3940-82FC-F4DCE1338BF3}"/>
              </a:ext>
            </a:extLst>
          </p:cNvPr>
          <p:cNvSpPr txBox="1"/>
          <p:nvPr/>
        </p:nvSpPr>
        <p:spPr>
          <a:xfrm>
            <a:off x="7121796" y="3598199"/>
            <a:ext cx="77296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GEFF LANG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970B93BE-A851-CA49-ADE1-9027CB1E6E3E}"/>
              </a:ext>
            </a:extLst>
          </p:cNvPr>
          <p:cNvSpPr txBox="1"/>
          <p:nvPr/>
        </p:nvSpPr>
        <p:spPr>
          <a:xfrm>
            <a:off x="6359179" y="2150383"/>
            <a:ext cx="1112805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ATIAS MORALES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9671BC8E-1BB6-8343-8D6E-AA72F9F4C0A5}"/>
              </a:ext>
            </a:extLst>
          </p:cNvPr>
          <p:cNvSpPr txBox="1"/>
          <p:nvPr/>
        </p:nvSpPr>
        <p:spPr>
          <a:xfrm>
            <a:off x="6547341" y="2255418"/>
            <a:ext cx="81624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3733A65-BD67-7849-878D-28B74E46E7E4}"/>
              </a:ext>
            </a:extLst>
          </p:cNvPr>
          <p:cNvSpPr txBox="1"/>
          <p:nvPr/>
        </p:nvSpPr>
        <p:spPr>
          <a:xfrm>
            <a:off x="6473482" y="2372848"/>
            <a:ext cx="902811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Estadístico UC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061A7BBF-A535-2D4B-BD8A-DE305C91F2FE}"/>
              </a:ext>
            </a:extLst>
          </p:cNvPr>
          <p:cNvSpPr txBox="1"/>
          <p:nvPr/>
        </p:nvSpPr>
        <p:spPr>
          <a:xfrm>
            <a:off x="6218094" y="4239550"/>
            <a:ext cx="1173719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JAIME ROVEGNO C.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62B963ED-A28D-9640-AD80-8F8D697BFDF1}"/>
              </a:ext>
            </a:extLst>
          </p:cNvPr>
          <p:cNvSpPr txBox="1"/>
          <p:nvPr/>
        </p:nvSpPr>
        <p:spPr>
          <a:xfrm>
            <a:off x="6229090" y="4344570"/>
            <a:ext cx="1056700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L" sz="788" b="1" dirty="0" err="1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s-CL" sz="78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FFA324D9-1A10-7842-AF74-47010E2EC919}"/>
              </a:ext>
            </a:extLst>
          </p:cNvPr>
          <p:cNvSpPr txBox="1"/>
          <p:nvPr/>
        </p:nvSpPr>
        <p:spPr>
          <a:xfrm>
            <a:off x="6115169" y="4451232"/>
            <a:ext cx="1327608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latin typeface="Arial" panose="020B0604020202020204" pitchFamily="34" charset="0"/>
                <a:cs typeface="Arial" panose="020B0604020202020204" pitchFamily="34" charset="0"/>
              </a:rPr>
              <a:t>Ing. Civil de Minas UCH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4A87E7C-31DE-DA44-8DAA-2230ED0A69FA}"/>
              </a:ext>
            </a:extLst>
          </p:cNvPr>
          <p:cNvSpPr txBox="1"/>
          <p:nvPr/>
        </p:nvSpPr>
        <p:spPr>
          <a:xfrm>
            <a:off x="89691" y="4879627"/>
            <a:ext cx="2395207" cy="2135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CL" sz="7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Perfiles en rojo trabajan de forma Part Time.</a:t>
            </a:r>
          </a:p>
        </p:txBody>
      </p:sp>
      <p:cxnSp>
        <p:nvCxnSpPr>
          <p:cNvPr id="125" name="Straight Connector 18">
            <a:extLst>
              <a:ext uri="{FF2B5EF4-FFF2-40B4-BE49-F238E27FC236}">
                <a16:creationId xmlns:a16="http://schemas.microsoft.com/office/drawing/2014/main" id="{29347F73-97AC-8649-8456-BD38BC1D07FB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Imagen 125">
            <a:extLst>
              <a:ext uri="{FF2B5EF4-FFF2-40B4-BE49-F238E27FC236}">
                <a16:creationId xmlns:a16="http://schemas.microsoft.com/office/drawing/2014/main" id="{68B82F43-CE21-FD4F-8635-2195F40240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127" name="Picture 20" descr="Antofagasta Minerals">
            <a:extLst>
              <a:ext uri="{FF2B5EF4-FFF2-40B4-BE49-F238E27FC236}">
                <a16:creationId xmlns:a16="http://schemas.microsoft.com/office/drawing/2014/main" id="{9357FA0C-0D47-CD4B-B7A8-A69859C9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7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n 108">
            <a:extLst>
              <a:ext uri="{FF2B5EF4-FFF2-40B4-BE49-F238E27FC236}">
                <a16:creationId xmlns:a16="http://schemas.microsoft.com/office/drawing/2014/main" id="{B21E9487-E5B1-B445-9F9E-BCAB347C3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95" y="229819"/>
            <a:ext cx="807517" cy="365275"/>
          </a:xfrm>
          <a:prstGeom prst="rect">
            <a:avLst/>
          </a:prstGeom>
        </p:spPr>
      </p:pic>
      <p:pic>
        <p:nvPicPr>
          <p:cNvPr id="111" name="Imagen 110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EF4C9E24-7BA1-7842-81AF-37760BBAF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12" y="255993"/>
            <a:ext cx="600075" cy="342900"/>
          </a:xfrm>
          <a:prstGeom prst="rect">
            <a:avLst/>
          </a:prstGeom>
        </p:spPr>
      </p:pic>
      <p:sp>
        <p:nvSpPr>
          <p:cNvPr id="125" name="Rectángulo 124">
            <a:extLst>
              <a:ext uri="{FF2B5EF4-FFF2-40B4-BE49-F238E27FC236}">
                <a16:creationId xmlns:a16="http://schemas.microsoft.com/office/drawing/2014/main" id="{8ABCAAF2-0425-45EC-BE60-2106462EE179}"/>
              </a:ext>
            </a:extLst>
          </p:cNvPr>
          <p:cNvSpPr/>
          <p:nvPr/>
        </p:nvSpPr>
        <p:spPr>
          <a:xfrm>
            <a:off x="401004" y="281610"/>
            <a:ext cx="5818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 PREDICTIVO</a:t>
            </a:r>
            <a:endParaRPr lang="es-CL" baseline="30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id="{18150C2A-EFD9-48D3-9900-27BAC408A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44657"/>
            <a:ext cx="1163178" cy="43281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38095E2-C0AD-1046-9DE3-9B4C60D8EB1C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7232CEE-CAF8-384A-94BD-3A82F6D06C5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3" name="Picture 20" descr="Antofagasta Minerals">
            <a:extLst>
              <a:ext uri="{FF2B5EF4-FFF2-40B4-BE49-F238E27FC236}">
                <a16:creationId xmlns:a16="http://schemas.microsoft.com/office/drawing/2014/main" id="{6CD737F2-9B4E-B747-AD46-275994B57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BF91A468-1DCD-EE49-BEAE-F188A77D39E1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FB534414-261F-3C42-9E17-8E6157F67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759" t="37901" r="40114" b="4469"/>
          <a:stretch/>
        </p:blipFill>
        <p:spPr>
          <a:xfrm>
            <a:off x="394366" y="1709057"/>
            <a:ext cx="3250237" cy="296418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0E953D0-5BB0-F345-A81F-E6DA30E8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73" y="924995"/>
            <a:ext cx="4807101" cy="32080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C45F8C5-14FE-BB45-B276-100379A39F82}"/>
              </a:ext>
            </a:extLst>
          </p:cNvPr>
          <p:cNvSpPr txBox="1"/>
          <p:nvPr/>
        </p:nvSpPr>
        <p:spPr>
          <a:xfrm>
            <a:off x="3672869" y="4185914"/>
            <a:ext cx="53262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GANADOR CONVOCATORIA THE MINING EVOLUTION </a:t>
            </a:r>
            <a:r>
              <a:rPr lang="es-CL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 PREDICTIVO </a:t>
            </a:r>
          </a:p>
          <a:p>
            <a:pPr algn="ctr"/>
            <a:r>
              <a:rPr lang="es-CL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TODA LA PLANTA MAGNETITA CAP</a:t>
            </a:r>
          </a:p>
        </p:txBody>
      </p:sp>
      <p:pic>
        <p:nvPicPr>
          <p:cNvPr id="18" name="Picture 10" descr="Resultado de imagen para winner icon">
            <a:extLst>
              <a:ext uri="{FF2B5EF4-FFF2-40B4-BE49-F238E27FC236}">
                <a16:creationId xmlns:a16="http://schemas.microsoft.com/office/drawing/2014/main" id="{680BFA7B-1E5E-C547-ACB8-22A2CB8D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394" y="919940"/>
            <a:ext cx="917930" cy="91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BD02DD1-D776-CF4C-8DDC-26B4F9422D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759" t="15393" r="40114" b="68448"/>
          <a:stretch/>
        </p:blipFill>
        <p:spPr>
          <a:xfrm>
            <a:off x="394366" y="928336"/>
            <a:ext cx="3250237" cy="831118"/>
          </a:xfrm>
          <a:prstGeom prst="rect">
            <a:avLst/>
          </a:prstGeom>
        </p:spPr>
      </p:pic>
      <p:pic>
        <p:nvPicPr>
          <p:cNvPr id="20" name="Picture 2" descr="Resultado de imagen para logo expande mineria">
            <a:extLst>
              <a:ext uri="{FF2B5EF4-FFF2-40B4-BE49-F238E27FC236}">
                <a16:creationId xmlns:a16="http://schemas.microsoft.com/office/drawing/2014/main" id="{3F81749D-5458-49C1-B1FD-B4E752250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7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B4F93F6-9A4E-5A4D-BAAB-6358D6087AB6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B859F0-3D7A-4E4A-A2F8-7BB8DAB36F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6" name="Picture 20" descr="Antofagasta Minerals">
            <a:extLst>
              <a:ext uri="{FF2B5EF4-FFF2-40B4-BE49-F238E27FC236}">
                <a16:creationId xmlns:a16="http://schemas.microsoft.com/office/drawing/2014/main" id="{8985752C-C824-6B42-94A2-815075AAC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62062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C5B6228-71C4-8645-9677-1AF052DFEDD5}"/>
              </a:ext>
            </a:extLst>
          </p:cNvPr>
          <p:cNvCxnSpPr>
            <a:cxnSpLocks/>
          </p:cNvCxnSpPr>
          <p:nvPr/>
        </p:nvCxnSpPr>
        <p:spPr>
          <a:xfrm flipH="1" flipV="1">
            <a:off x="2574423" y="1123995"/>
            <a:ext cx="10979" cy="165613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D3F8FE4-1CD6-3042-BC54-E446D5DA4C22}"/>
              </a:ext>
            </a:extLst>
          </p:cNvPr>
          <p:cNvCxnSpPr>
            <a:cxnSpLocks/>
          </p:cNvCxnSpPr>
          <p:nvPr/>
        </p:nvCxnSpPr>
        <p:spPr>
          <a:xfrm>
            <a:off x="422838" y="2780127"/>
            <a:ext cx="3046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470270F-81D2-B440-9251-4ABA23F9D86F}"/>
              </a:ext>
            </a:extLst>
          </p:cNvPr>
          <p:cNvCxnSpPr>
            <a:cxnSpLocks/>
          </p:cNvCxnSpPr>
          <p:nvPr/>
        </p:nvCxnSpPr>
        <p:spPr>
          <a:xfrm flipH="1">
            <a:off x="425187" y="2780127"/>
            <a:ext cx="832773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D1B7235-60F0-694A-8ACE-CCE581A46677}"/>
              </a:ext>
            </a:extLst>
          </p:cNvPr>
          <p:cNvCxnSpPr>
            <a:cxnSpLocks/>
          </p:cNvCxnSpPr>
          <p:nvPr/>
        </p:nvCxnSpPr>
        <p:spPr>
          <a:xfrm flipV="1">
            <a:off x="4677830" y="1123995"/>
            <a:ext cx="7254" cy="165613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5B684C8-78EE-7E4A-92B2-9DA23B1D776F}"/>
              </a:ext>
            </a:extLst>
          </p:cNvPr>
          <p:cNvCxnSpPr>
            <a:cxnSpLocks/>
          </p:cNvCxnSpPr>
          <p:nvPr/>
        </p:nvCxnSpPr>
        <p:spPr>
          <a:xfrm flipV="1">
            <a:off x="6779636" y="1117509"/>
            <a:ext cx="0" cy="166261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D9EF019-AEBD-EA47-A474-9927F6CB8A6D}"/>
              </a:ext>
            </a:extLst>
          </p:cNvPr>
          <p:cNvCxnSpPr>
            <a:cxnSpLocks/>
          </p:cNvCxnSpPr>
          <p:nvPr/>
        </p:nvCxnSpPr>
        <p:spPr>
          <a:xfrm flipV="1">
            <a:off x="8752917" y="1111024"/>
            <a:ext cx="0" cy="1669103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6A30559-2307-ED4E-BED0-76036149875C}"/>
              </a:ext>
            </a:extLst>
          </p:cNvPr>
          <p:cNvCxnSpPr>
            <a:cxnSpLocks/>
          </p:cNvCxnSpPr>
          <p:nvPr/>
        </p:nvCxnSpPr>
        <p:spPr>
          <a:xfrm flipH="1">
            <a:off x="425186" y="1117509"/>
            <a:ext cx="8327731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AE81FC9-7886-2B46-9D60-3DFEE9F96A5D}"/>
              </a:ext>
            </a:extLst>
          </p:cNvPr>
          <p:cNvCxnSpPr>
            <a:cxnSpLocks/>
          </p:cNvCxnSpPr>
          <p:nvPr/>
        </p:nvCxnSpPr>
        <p:spPr>
          <a:xfrm flipV="1">
            <a:off x="425186" y="1123995"/>
            <a:ext cx="0" cy="165613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3E86D7-6A72-8347-AD80-83441ECD5628}"/>
              </a:ext>
            </a:extLst>
          </p:cNvPr>
          <p:cNvSpPr txBox="1"/>
          <p:nvPr/>
        </p:nvSpPr>
        <p:spPr>
          <a:xfrm>
            <a:off x="694761" y="1230654"/>
            <a:ext cx="1729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IA EN SEGURIDAD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3C29FB4-C040-A642-A85A-F97EE57A653A}"/>
              </a:ext>
            </a:extLst>
          </p:cNvPr>
          <p:cNvCxnSpPr>
            <a:cxnSpLocks/>
          </p:cNvCxnSpPr>
          <p:nvPr/>
        </p:nvCxnSpPr>
        <p:spPr>
          <a:xfrm>
            <a:off x="2585401" y="2780127"/>
            <a:ext cx="1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C692BD9-264A-4C48-BD05-211C0EECC410}"/>
              </a:ext>
            </a:extLst>
          </p:cNvPr>
          <p:cNvCxnSpPr>
            <a:cxnSpLocks/>
          </p:cNvCxnSpPr>
          <p:nvPr/>
        </p:nvCxnSpPr>
        <p:spPr>
          <a:xfrm>
            <a:off x="4678150" y="2780127"/>
            <a:ext cx="0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23A9F96-AE57-AC48-B495-9EEA3976708F}"/>
              </a:ext>
            </a:extLst>
          </p:cNvPr>
          <p:cNvCxnSpPr>
            <a:cxnSpLocks/>
          </p:cNvCxnSpPr>
          <p:nvPr/>
        </p:nvCxnSpPr>
        <p:spPr>
          <a:xfrm flipH="1">
            <a:off x="6775590" y="2780127"/>
            <a:ext cx="5450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0C2CF25-2D20-0341-8891-E40C88CE95DE}"/>
              </a:ext>
            </a:extLst>
          </p:cNvPr>
          <p:cNvCxnSpPr>
            <a:cxnSpLocks/>
          </p:cNvCxnSpPr>
          <p:nvPr/>
        </p:nvCxnSpPr>
        <p:spPr>
          <a:xfrm>
            <a:off x="8750620" y="2780127"/>
            <a:ext cx="0" cy="14450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FDF7C6-67D5-ED46-BC66-1931910D7CF0}"/>
              </a:ext>
            </a:extLst>
          </p:cNvPr>
          <p:cNvSpPr txBox="1"/>
          <p:nvPr/>
        </p:nvSpPr>
        <p:spPr>
          <a:xfrm>
            <a:off x="2544376" y="1166349"/>
            <a:ext cx="217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MACHINE LEARNING CONSUMO </a:t>
            </a:r>
          </a:p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COMBUSTIBLE PELAMBRES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6525A-152B-434C-87AB-68818C70895A}"/>
              </a:ext>
            </a:extLst>
          </p:cNvPr>
          <p:cNvSpPr txBox="1"/>
          <p:nvPr/>
        </p:nvSpPr>
        <p:spPr>
          <a:xfrm>
            <a:off x="4864936" y="1171623"/>
            <a:ext cx="16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IA MANTENIMIENTO </a:t>
            </a:r>
          </a:p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PREDICTIVO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9FB6D2-4897-664A-865B-89753AA3AB97}"/>
              </a:ext>
            </a:extLst>
          </p:cNvPr>
          <p:cNvSpPr txBox="1"/>
          <p:nvPr/>
        </p:nvSpPr>
        <p:spPr>
          <a:xfrm>
            <a:off x="6766158" y="1174130"/>
            <a:ext cx="202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latin typeface="Arial" panose="020B0604020202020204" pitchFamily="34" charset="0"/>
                <a:cs typeface="Arial" panose="020B0604020202020204" pitchFamily="34" charset="0"/>
              </a:rPr>
              <a:t>IA EN RELACIONES CORPORATIVAS COMUNIDADES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184B933-1A73-6348-A0C9-0CE2B0483795}"/>
              </a:ext>
            </a:extLst>
          </p:cNvPr>
          <p:cNvSpPr/>
          <p:nvPr/>
        </p:nvSpPr>
        <p:spPr>
          <a:xfrm>
            <a:off x="401003" y="281613"/>
            <a:ext cx="7448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NUESTROS CLIENTES Y TECNOLOGÍAS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D25027BF-DA3D-9F43-898A-FD5E7FA5411F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BADE6776-4102-C743-9937-275E3EF21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30" name="Picture 20" descr="Antofagasta Minerals">
            <a:extLst>
              <a:ext uri="{FF2B5EF4-FFF2-40B4-BE49-F238E27FC236}">
                <a16:creationId xmlns:a16="http://schemas.microsoft.com/office/drawing/2014/main" id="{1CBFE3BF-EF8E-8F46-AB60-B0E82CC41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D9D8AE3-1D5F-4940-B003-D3D410614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083" y="1889111"/>
            <a:ext cx="776284" cy="297576"/>
          </a:xfrm>
          <a:prstGeom prst="rect">
            <a:avLst/>
          </a:prstGeom>
          <a:effectLst/>
        </p:spPr>
      </p:pic>
      <p:pic>
        <p:nvPicPr>
          <p:cNvPr id="32" name="Picture 20" descr="Antofagasta Minerals">
            <a:extLst>
              <a:ext uri="{FF2B5EF4-FFF2-40B4-BE49-F238E27FC236}">
                <a16:creationId xmlns:a16="http://schemas.microsoft.com/office/drawing/2014/main" id="{2AA7567A-4B29-9949-913D-DC3D16EAC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966868" y="1613489"/>
            <a:ext cx="1263599" cy="26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Resultado de imagen para cap logo">
            <a:extLst>
              <a:ext uri="{FF2B5EF4-FFF2-40B4-BE49-F238E27FC236}">
                <a16:creationId xmlns:a16="http://schemas.microsoft.com/office/drawing/2014/main" id="{02798BEC-3E00-264C-9D45-FE79BB06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90" y="1601828"/>
            <a:ext cx="615576" cy="27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magen relacionada">
            <a:extLst>
              <a:ext uri="{FF2B5EF4-FFF2-40B4-BE49-F238E27FC236}">
                <a16:creationId xmlns:a16="http://schemas.microsoft.com/office/drawing/2014/main" id="{90DC701D-C5C0-FF44-8BAB-1E70579C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00" y="1733576"/>
            <a:ext cx="1166558" cy="57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n relacionada">
            <a:extLst>
              <a:ext uri="{FF2B5EF4-FFF2-40B4-BE49-F238E27FC236}">
                <a16:creationId xmlns:a16="http://schemas.microsoft.com/office/drawing/2014/main" id="{FA347796-1AEF-6F4F-BFA7-05C814B7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0" t="18757" r="23610" b="18524"/>
          <a:stretch/>
        </p:blipFill>
        <p:spPr bwMode="auto">
          <a:xfrm>
            <a:off x="3329912" y="1953231"/>
            <a:ext cx="611416" cy="4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n relacionada">
            <a:extLst>
              <a:ext uri="{FF2B5EF4-FFF2-40B4-BE49-F238E27FC236}">
                <a16:creationId xmlns:a16="http://schemas.microsoft.com/office/drawing/2014/main" id="{B0754AEC-4C7E-494D-957E-36A31727E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619" y="2015067"/>
            <a:ext cx="852774" cy="3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61A77969-099F-5145-B3B5-09C4F04C3A8A}"/>
              </a:ext>
            </a:extLst>
          </p:cNvPr>
          <p:cNvSpPr txBox="1"/>
          <p:nvPr/>
        </p:nvSpPr>
        <p:spPr>
          <a:xfrm>
            <a:off x="2316634" y="2460603"/>
            <a:ext cx="2654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" dirty="0">
                <a:latin typeface="Arial" panose="020B0604020202020204" pitchFamily="34" charset="0"/>
                <a:cs typeface="Arial" panose="020B0604020202020204" pitchFamily="34" charset="0"/>
              </a:rPr>
              <a:t>GANADOR DESAFÍO MAYOR EFICIENCIA </a:t>
            </a:r>
          </a:p>
          <a:p>
            <a:pPr algn="ctr"/>
            <a:r>
              <a:rPr lang="es-CL" sz="600" dirty="0">
                <a:latin typeface="Arial" panose="020B0604020202020204" pitchFamily="34" charset="0"/>
                <a:cs typeface="Arial" panose="020B0604020202020204" pitchFamily="34" charset="0"/>
              </a:rPr>
              <a:t>EN EL CONSUMO DE DIÉSEL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E7154D5-9261-2842-B267-E43232A608AE}"/>
              </a:ext>
            </a:extLst>
          </p:cNvPr>
          <p:cNvSpPr txBox="1"/>
          <p:nvPr/>
        </p:nvSpPr>
        <p:spPr>
          <a:xfrm>
            <a:off x="4392213" y="2441404"/>
            <a:ext cx="2654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GANADOR CONVOCATORIA </a:t>
            </a:r>
          </a:p>
          <a:p>
            <a:pPr algn="ctr"/>
            <a:r>
              <a:rPr lang="es-CL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 PREDICTIVO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FE9D4B7-1786-B741-9792-B6FDCE2596CB}"/>
              </a:ext>
            </a:extLst>
          </p:cNvPr>
          <p:cNvSpPr txBox="1"/>
          <p:nvPr/>
        </p:nvSpPr>
        <p:spPr>
          <a:xfrm>
            <a:off x="527374" y="3315689"/>
            <a:ext cx="192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Modelamiento asignación verificación de condiciones críticas.</a:t>
            </a:r>
          </a:p>
          <a:p>
            <a:pPr algn="ctr"/>
            <a:endParaRPr lang="es-ES_tradnl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Análisis y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 personalizado automático observaciones de conducta.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806B4D1-B2A8-5D41-9388-1F9B58015175}"/>
              </a:ext>
            </a:extLst>
          </p:cNvPr>
          <p:cNvSpPr txBox="1"/>
          <p:nvPr/>
        </p:nvSpPr>
        <p:spPr>
          <a:xfrm>
            <a:off x="703266" y="3043339"/>
            <a:ext cx="1672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b="1" dirty="0">
                <a:latin typeface="Arial" panose="020B0604020202020204" pitchFamily="34" charset="0"/>
                <a:cs typeface="Arial" panose="020B0604020202020204" pitchFamily="34" charset="0"/>
              </a:rPr>
              <a:t>Tecnología operando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9476B9-4077-2C49-B314-FBA1A2CCFB70}"/>
              </a:ext>
            </a:extLst>
          </p:cNvPr>
          <p:cNvSpPr txBox="1"/>
          <p:nvPr/>
        </p:nvSpPr>
        <p:spPr>
          <a:xfrm>
            <a:off x="2804092" y="3317889"/>
            <a:ext cx="167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Detección de prácticas operacionales que generan sobreconsumo de combustible.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30950D6-EDDD-6246-935C-C2CD4C7FD3B1}"/>
              </a:ext>
            </a:extLst>
          </p:cNvPr>
          <p:cNvSpPr txBox="1"/>
          <p:nvPr/>
        </p:nvSpPr>
        <p:spPr>
          <a:xfrm>
            <a:off x="2805979" y="3043178"/>
            <a:ext cx="1672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b="1" dirty="0">
                <a:latin typeface="Arial" panose="020B0604020202020204" pitchFamily="34" charset="0"/>
                <a:cs typeface="Arial" panose="020B0604020202020204" pitchFamily="34" charset="0"/>
              </a:rPr>
              <a:t>Pilotaje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9B8A4E7-9202-7846-B552-B408E82CAE27}"/>
              </a:ext>
            </a:extLst>
          </p:cNvPr>
          <p:cNvSpPr txBox="1"/>
          <p:nvPr/>
        </p:nvSpPr>
        <p:spPr>
          <a:xfrm>
            <a:off x="4897164" y="3043178"/>
            <a:ext cx="1672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b="1" dirty="0">
                <a:latin typeface="Arial" panose="020B0604020202020204" pitchFamily="34" charset="0"/>
                <a:cs typeface="Arial" panose="020B0604020202020204" pitchFamily="34" charset="0"/>
              </a:rPr>
              <a:t>Pilotaje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0D03E7-14F0-C94C-94C4-B3675A6DBE3F}"/>
              </a:ext>
            </a:extLst>
          </p:cNvPr>
          <p:cNvSpPr txBox="1"/>
          <p:nvPr/>
        </p:nvSpPr>
        <p:spPr>
          <a:xfrm>
            <a:off x="4876695" y="3316940"/>
            <a:ext cx="167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Modelamiento predictivo en base a información semántica trabajadores en terreno.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7F5CD34-DF32-D34F-BB9A-003410E5A2EB}"/>
              </a:ext>
            </a:extLst>
          </p:cNvPr>
          <p:cNvSpPr txBox="1"/>
          <p:nvPr/>
        </p:nvSpPr>
        <p:spPr>
          <a:xfrm>
            <a:off x="6912651" y="3045956"/>
            <a:ext cx="1672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b="1" dirty="0">
                <a:latin typeface="Arial" panose="020B0604020202020204" pitchFamily="34" charset="0"/>
                <a:cs typeface="Arial" panose="020B0604020202020204" pitchFamily="34" charset="0"/>
              </a:rPr>
              <a:t>Calibración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5A4C1A1-916C-9448-A356-7A05F38A67D0}"/>
              </a:ext>
            </a:extLst>
          </p:cNvPr>
          <p:cNvSpPr txBox="1"/>
          <p:nvPr/>
        </p:nvSpPr>
        <p:spPr>
          <a:xfrm>
            <a:off x="6960390" y="3315689"/>
            <a:ext cx="1672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Modelamiento predictivo acciones de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stakeholders</a:t>
            </a:r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 en base a información semántica de redes sociales.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A5EBC6B-D06B-9742-8F06-5613F5D2FF1D}"/>
              </a:ext>
            </a:extLst>
          </p:cNvPr>
          <p:cNvSpPr txBox="1"/>
          <p:nvPr/>
        </p:nvSpPr>
        <p:spPr>
          <a:xfrm>
            <a:off x="721492" y="2902622"/>
            <a:ext cx="167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b="1" dirty="0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41E8654-A3BF-D041-BD3F-0560DC5A2F46}"/>
              </a:ext>
            </a:extLst>
          </p:cNvPr>
          <p:cNvSpPr txBox="1"/>
          <p:nvPr/>
        </p:nvSpPr>
        <p:spPr>
          <a:xfrm>
            <a:off x="2830915" y="2902622"/>
            <a:ext cx="167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b="1" dirty="0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4EC2641-A472-8E4A-81CE-6F85EA6C9ABC}"/>
              </a:ext>
            </a:extLst>
          </p:cNvPr>
          <p:cNvSpPr txBox="1"/>
          <p:nvPr/>
        </p:nvSpPr>
        <p:spPr>
          <a:xfrm>
            <a:off x="4907528" y="2903947"/>
            <a:ext cx="167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b="1" dirty="0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1DC47C0-6B18-C44A-8B6B-EC7F157E328C}"/>
              </a:ext>
            </a:extLst>
          </p:cNvPr>
          <p:cNvSpPr txBox="1"/>
          <p:nvPr/>
        </p:nvSpPr>
        <p:spPr>
          <a:xfrm>
            <a:off x="6928491" y="2905273"/>
            <a:ext cx="167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b="1" dirty="0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</a:p>
        </p:txBody>
      </p: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3B5D523B-0B78-ED46-A7C3-77CCDBB50CC8}"/>
              </a:ext>
            </a:extLst>
          </p:cNvPr>
          <p:cNvCxnSpPr>
            <a:cxnSpLocks/>
          </p:cNvCxnSpPr>
          <p:nvPr/>
        </p:nvCxnSpPr>
        <p:spPr>
          <a:xfrm flipH="1">
            <a:off x="421873" y="4225147"/>
            <a:ext cx="832773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Resultado de imagen para logo expande mineria">
            <a:extLst>
              <a:ext uri="{FF2B5EF4-FFF2-40B4-BE49-F238E27FC236}">
                <a16:creationId xmlns:a16="http://schemas.microsoft.com/office/drawing/2014/main" id="{132ECEB6-AB40-45B2-92E8-9B9116B40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99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upo 229">
            <a:extLst>
              <a:ext uri="{FF2B5EF4-FFF2-40B4-BE49-F238E27FC236}">
                <a16:creationId xmlns:a16="http://schemas.microsoft.com/office/drawing/2014/main" id="{E451D864-D2B7-7542-908E-434240915619}"/>
              </a:ext>
            </a:extLst>
          </p:cNvPr>
          <p:cNvGrpSpPr/>
          <p:nvPr/>
        </p:nvGrpSpPr>
        <p:grpSpPr>
          <a:xfrm>
            <a:off x="3884597" y="2215009"/>
            <a:ext cx="3133029" cy="2091930"/>
            <a:chOff x="1983109" y="1208496"/>
            <a:chExt cx="2643684" cy="2206459"/>
          </a:xfrm>
        </p:grpSpPr>
        <p:sp>
          <p:nvSpPr>
            <p:cNvPr id="231" name="Forma libre 230">
              <a:extLst>
                <a:ext uri="{FF2B5EF4-FFF2-40B4-BE49-F238E27FC236}">
                  <a16:creationId xmlns:a16="http://schemas.microsoft.com/office/drawing/2014/main" id="{C3944257-C791-E14C-AE3B-67F8B469C3F6}"/>
                </a:ext>
              </a:extLst>
            </p:cNvPr>
            <p:cNvSpPr/>
            <p:nvPr/>
          </p:nvSpPr>
          <p:spPr>
            <a:xfrm>
              <a:off x="1983109" y="1208496"/>
              <a:ext cx="2643684" cy="2206459"/>
            </a:xfrm>
            <a:custGeom>
              <a:avLst/>
              <a:gdLst>
                <a:gd name="connsiteX0" fmla="*/ 381345 w 2643684"/>
                <a:gd name="connsiteY0" fmla="*/ 2200212 h 2206459"/>
                <a:gd name="connsiteX1" fmla="*/ 240669 w 2643684"/>
                <a:gd name="connsiteY1" fmla="*/ 2200212 h 2206459"/>
                <a:gd name="connsiteX2" fmla="*/ 51296 w 2643684"/>
                <a:gd name="connsiteY2" fmla="*/ 2135285 h 2206459"/>
                <a:gd name="connsiteX3" fmla="*/ 2600 w 2643684"/>
                <a:gd name="connsiteY3" fmla="*/ 1994608 h 2206459"/>
                <a:gd name="connsiteX4" fmla="*/ 110813 w 2643684"/>
                <a:gd name="connsiteY4" fmla="*/ 1821467 h 2206459"/>
                <a:gd name="connsiteX5" fmla="*/ 467916 w 2643684"/>
                <a:gd name="connsiteY5" fmla="*/ 1572577 h 2206459"/>
                <a:gd name="connsiteX6" fmla="*/ 1111783 w 2643684"/>
                <a:gd name="connsiteY6" fmla="*/ 1210063 h 2206459"/>
                <a:gd name="connsiteX7" fmla="*/ 2231788 w 2643684"/>
                <a:gd name="connsiteY7" fmla="*/ 668998 h 2206459"/>
                <a:gd name="connsiteX8" fmla="*/ 2599712 w 2643684"/>
                <a:gd name="connsiteY8" fmla="*/ 322716 h 2206459"/>
                <a:gd name="connsiteX9" fmla="*/ 2605123 w 2643684"/>
                <a:gd name="connsiteY9" fmla="*/ 79237 h 2206459"/>
                <a:gd name="connsiteX10" fmla="*/ 2312948 w 2643684"/>
                <a:gd name="connsiteY10" fmla="*/ 3488 h 2206459"/>
                <a:gd name="connsiteX11" fmla="*/ 2009951 w 2643684"/>
                <a:gd name="connsiteY11" fmla="*/ 19720 h 220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3684" h="2206459">
                  <a:moveTo>
                    <a:pt x="381345" y="2200212"/>
                  </a:moveTo>
                  <a:cubicBezTo>
                    <a:pt x="338511" y="2205622"/>
                    <a:pt x="295677" y="2211033"/>
                    <a:pt x="240669" y="2200212"/>
                  </a:cubicBezTo>
                  <a:cubicBezTo>
                    <a:pt x="185661" y="2189391"/>
                    <a:pt x="90974" y="2169552"/>
                    <a:pt x="51296" y="2135285"/>
                  </a:cubicBezTo>
                  <a:cubicBezTo>
                    <a:pt x="11618" y="2101018"/>
                    <a:pt x="-7320" y="2046911"/>
                    <a:pt x="2600" y="1994608"/>
                  </a:cubicBezTo>
                  <a:cubicBezTo>
                    <a:pt x="12520" y="1942305"/>
                    <a:pt x="33260" y="1891805"/>
                    <a:pt x="110813" y="1821467"/>
                  </a:cubicBezTo>
                  <a:cubicBezTo>
                    <a:pt x="188366" y="1751129"/>
                    <a:pt x="301088" y="1674478"/>
                    <a:pt x="467916" y="1572577"/>
                  </a:cubicBezTo>
                  <a:cubicBezTo>
                    <a:pt x="634744" y="1470676"/>
                    <a:pt x="817804" y="1360659"/>
                    <a:pt x="1111783" y="1210063"/>
                  </a:cubicBezTo>
                  <a:cubicBezTo>
                    <a:pt x="1405762" y="1059467"/>
                    <a:pt x="1983800" y="816889"/>
                    <a:pt x="2231788" y="668998"/>
                  </a:cubicBezTo>
                  <a:cubicBezTo>
                    <a:pt x="2479776" y="521107"/>
                    <a:pt x="2537490" y="421009"/>
                    <a:pt x="2599712" y="322716"/>
                  </a:cubicBezTo>
                  <a:cubicBezTo>
                    <a:pt x="2661935" y="224422"/>
                    <a:pt x="2652917" y="132442"/>
                    <a:pt x="2605123" y="79237"/>
                  </a:cubicBezTo>
                  <a:cubicBezTo>
                    <a:pt x="2557329" y="26032"/>
                    <a:pt x="2412143" y="13407"/>
                    <a:pt x="2312948" y="3488"/>
                  </a:cubicBezTo>
                  <a:cubicBezTo>
                    <a:pt x="2213753" y="-6432"/>
                    <a:pt x="2111852" y="6644"/>
                    <a:pt x="2009951" y="19720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32" name="Conector recto de flecha 231">
              <a:extLst>
                <a:ext uri="{FF2B5EF4-FFF2-40B4-BE49-F238E27FC236}">
                  <a16:creationId xmlns:a16="http://schemas.microsoft.com/office/drawing/2014/main" id="{616449D9-D228-5642-93CD-D8A8F3A4C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3162" y="3389567"/>
              <a:ext cx="241325" cy="2199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BD4E54B3-4DA2-1C46-AA30-0D0937B807AF}"/>
              </a:ext>
            </a:extLst>
          </p:cNvPr>
          <p:cNvGrpSpPr/>
          <p:nvPr/>
        </p:nvGrpSpPr>
        <p:grpSpPr>
          <a:xfrm>
            <a:off x="1564232" y="1189805"/>
            <a:ext cx="3133029" cy="2091930"/>
            <a:chOff x="1983109" y="1208496"/>
            <a:chExt cx="2643684" cy="2206459"/>
          </a:xfrm>
        </p:grpSpPr>
        <p:sp>
          <p:nvSpPr>
            <p:cNvPr id="180" name="Forma libre 179">
              <a:extLst>
                <a:ext uri="{FF2B5EF4-FFF2-40B4-BE49-F238E27FC236}">
                  <a16:creationId xmlns:a16="http://schemas.microsoft.com/office/drawing/2014/main" id="{1269B711-98A7-2745-9F31-589DC2998782}"/>
                </a:ext>
              </a:extLst>
            </p:cNvPr>
            <p:cNvSpPr/>
            <p:nvPr/>
          </p:nvSpPr>
          <p:spPr>
            <a:xfrm>
              <a:off x="1983109" y="1208496"/>
              <a:ext cx="2643684" cy="2206459"/>
            </a:xfrm>
            <a:custGeom>
              <a:avLst/>
              <a:gdLst>
                <a:gd name="connsiteX0" fmla="*/ 381345 w 2643684"/>
                <a:gd name="connsiteY0" fmla="*/ 2200212 h 2206459"/>
                <a:gd name="connsiteX1" fmla="*/ 240669 w 2643684"/>
                <a:gd name="connsiteY1" fmla="*/ 2200212 h 2206459"/>
                <a:gd name="connsiteX2" fmla="*/ 51296 w 2643684"/>
                <a:gd name="connsiteY2" fmla="*/ 2135285 h 2206459"/>
                <a:gd name="connsiteX3" fmla="*/ 2600 w 2643684"/>
                <a:gd name="connsiteY3" fmla="*/ 1994608 h 2206459"/>
                <a:gd name="connsiteX4" fmla="*/ 110813 w 2643684"/>
                <a:gd name="connsiteY4" fmla="*/ 1821467 h 2206459"/>
                <a:gd name="connsiteX5" fmla="*/ 467916 w 2643684"/>
                <a:gd name="connsiteY5" fmla="*/ 1572577 h 2206459"/>
                <a:gd name="connsiteX6" fmla="*/ 1111783 w 2643684"/>
                <a:gd name="connsiteY6" fmla="*/ 1210063 h 2206459"/>
                <a:gd name="connsiteX7" fmla="*/ 2231788 w 2643684"/>
                <a:gd name="connsiteY7" fmla="*/ 668998 h 2206459"/>
                <a:gd name="connsiteX8" fmla="*/ 2599712 w 2643684"/>
                <a:gd name="connsiteY8" fmla="*/ 322716 h 2206459"/>
                <a:gd name="connsiteX9" fmla="*/ 2605123 w 2643684"/>
                <a:gd name="connsiteY9" fmla="*/ 79237 h 2206459"/>
                <a:gd name="connsiteX10" fmla="*/ 2312948 w 2643684"/>
                <a:gd name="connsiteY10" fmla="*/ 3488 h 2206459"/>
                <a:gd name="connsiteX11" fmla="*/ 2009951 w 2643684"/>
                <a:gd name="connsiteY11" fmla="*/ 19720 h 220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3684" h="2206459">
                  <a:moveTo>
                    <a:pt x="381345" y="2200212"/>
                  </a:moveTo>
                  <a:cubicBezTo>
                    <a:pt x="338511" y="2205622"/>
                    <a:pt x="295677" y="2211033"/>
                    <a:pt x="240669" y="2200212"/>
                  </a:cubicBezTo>
                  <a:cubicBezTo>
                    <a:pt x="185661" y="2189391"/>
                    <a:pt x="90974" y="2169552"/>
                    <a:pt x="51296" y="2135285"/>
                  </a:cubicBezTo>
                  <a:cubicBezTo>
                    <a:pt x="11618" y="2101018"/>
                    <a:pt x="-7320" y="2046911"/>
                    <a:pt x="2600" y="1994608"/>
                  </a:cubicBezTo>
                  <a:cubicBezTo>
                    <a:pt x="12520" y="1942305"/>
                    <a:pt x="33260" y="1891805"/>
                    <a:pt x="110813" y="1821467"/>
                  </a:cubicBezTo>
                  <a:cubicBezTo>
                    <a:pt x="188366" y="1751129"/>
                    <a:pt x="301088" y="1674478"/>
                    <a:pt x="467916" y="1572577"/>
                  </a:cubicBezTo>
                  <a:cubicBezTo>
                    <a:pt x="634744" y="1470676"/>
                    <a:pt x="817804" y="1360659"/>
                    <a:pt x="1111783" y="1210063"/>
                  </a:cubicBezTo>
                  <a:cubicBezTo>
                    <a:pt x="1405762" y="1059467"/>
                    <a:pt x="1983800" y="816889"/>
                    <a:pt x="2231788" y="668998"/>
                  </a:cubicBezTo>
                  <a:cubicBezTo>
                    <a:pt x="2479776" y="521107"/>
                    <a:pt x="2537490" y="421009"/>
                    <a:pt x="2599712" y="322716"/>
                  </a:cubicBezTo>
                  <a:cubicBezTo>
                    <a:pt x="2661935" y="224422"/>
                    <a:pt x="2652917" y="132442"/>
                    <a:pt x="2605123" y="79237"/>
                  </a:cubicBezTo>
                  <a:cubicBezTo>
                    <a:pt x="2557329" y="26032"/>
                    <a:pt x="2412143" y="13407"/>
                    <a:pt x="2312948" y="3488"/>
                  </a:cubicBezTo>
                  <a:cubicBezTo>
                    <a:pt x="2213753" y="-6432"/>
                    <a:pt x="2111852" y="6644"/>
                    <a:pt x="2009951" y="19720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78" name="Conector recto de flecha 177">
              <a:extLst>
                <a:ext uri="{FF2B5EF4-FFF2-40B4-BE49-F238E27FC236}">
                  <a16:creationId xmlns:a16="http://schemas.microsoft.com/office/drawing/2014/main" id="{7A88921E-C529-2948-8106-43D3AA5BA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3162" y="3389567"/>
              <a:ext cx="241325" cy="2199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4928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1BB15E8-F658-C744-AC42-7DFF0F1036D1}"/>
              </a:ext>
            </a:extLst>
          </p:cNvPr>
          <p:cNvSpPr txBox="1"/>
          <p:nvPr/>
        </p:nvSpPr>
        <p:spPr>
          <a:xfrm>
            <a:off x="28681" y="909946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</a:t>
            </a:r>
            <a:r>
              <a:rPr lang="es-ES_tradnl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Univariable</a:t>
            </a:r>
            <a:endParaRPr lang="es-ES_tradnl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2B6BDE04-1264-F24A-8316-8249ADAFC820}"/>
              </a:ext>
            </a:extLst>
          </p:cNvPr>
          <p:cNvSpPr txBox="1"/>
          <p:nvPr/>
        </p:nvSpPr>
        <p:spPr>
          <a:xfrm>
            <a:off x="1207573" y="3687771"/>
            <a:ext cx="179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</a:t>
            </a:r>
            <a:r>
              <a:rPr lang="es-ES_tradnl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Multivariable</a:t>
            </a:r>
            <a:endParaRPr lang="es-ES_tradnl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129259C-491E-4942-B830-EF795AF91A3D}"/>
              </a:ext>
            </a:extLst>
          </p:cNvPr>
          <p:cNvSpPr txBox="1"/>
          <p:nvPr/>
        </p:nvSpPr>
        <p:spPr>
          <a:xfrm>
            <a:off x="3466568" y="4387350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</a:t>
            </a:r>
            <a:r>
              <a:rPr lang="es-ES_tradnl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_tradnl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B01E3E3D-D9DB-2A4D-8E09-C40005432E96}"/>
              </a:ext>
            </a:extLst>
          </p:cNvPr>
          <p:cNvGrpSpPr/>
          <p:nvPr/>
        </p:nvGrpSpPr>
        <p:grpSpPr>
          <a:xfrm>
            <a:off x="-34423" y="460913"/>
            <a:ext cx="4612035" cy="2463445"/>
            <a:chOff x="172946" y="917762"/>
            <a:chExt cx="4110462" cy="1973453"/>
          </a:xfrm>
        </p:grpSpPr>
        <p:sp>
          <p:nvSpPr>
            <p:cNvPr id="101" name="Rectángulo 100">
              <a:extLst>
                <a:ext uri="{FF2B5EF4-FFF2-40B4-BE49-F238E27FC236}">
                  <a16:creationId xmlns:a16="http://schemas.microsoft.com/office/drawing/2014/main" id="{D1D6E481-95C0-1246-BAF4-E52157A9A419}"/>
                </a:ext>
              </a:extLst>
            </p:cNvPr>
            <p:cNvSpPr/>
            <p:nvPr/>
          </p:nvSpPr>
          <p:spPr>
            <a:xfrm>
              <a:off x="1090400" y="2410243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8A1A930-4550-D14B-B3BB-F4F9BA751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6" y="917762"/>
              <a:ext cx="4035985" cy="1973453"/>
            </a:xfrm>
            <a:prstGeom prst="rect">
              <a:avLst/>
            </a:prstGeom>
          </p:spPr>
        </p:pic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4A8A3BA4-5800-1A40-B859-4EE6D4220E0E}"/>
                </a:ext>
              </a:extLst>
            </p:cNvPr>
            <p:cNvSpPr/>
            <p:nvPr/>
          </p:nvSpPr>
          <p:spPr>
            <a:xfrm>
              <a:off x="2932055" y="1184490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2" name="Rectángulo 111">
              <a:extLst>
                <a:ext uri="{FF2B5EF4-FFF2-40B4-BE49-F238E27FC236}">
                  <a16:creationId xmlns:a16="http://schemas.microsoft.com/office/drawing/2014/main" id="{CCA124EF-43A3-F844-B3F5-7DA883D9EF24}"/>
                </a:ext>
              </a:extLst>
            </p:cNvPr>
            <p:cNvSpPr/>
            <p:nvPr/>
          </p:nvSpPr>
          <p:spPr>
            <a:xfrm>
              <a:off x="2368400" y="1318823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1" name="Rectángulo 110">
              <a:extLst>
                <a:ext uri="{FF2B5EF4-FFF2-40B4-BE49-F238E27FC236}">
                  <a16:creationId xmlns:a16="http://schemas.microsoft.com/office/drawing/2014/main" id="{D45DAB96-4822-274C-824F-0956693DE0CD}"/>
                </a:ext>
              </a:extLst>
            </p:cNvPr>
            <p:cNvSpPr/>
            <p:nvPr/>
          </p:nvSpPr>
          <p:spPr>
            <a:xfrm>
              <a:off x="1726985" y="1463760"/>
              <a:ext cx="576809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0" name="Rectángulo 109">
              <a:extLst>
                <a:ext uri="{FF2B5EF4-FFF2-40B4-BE49-F238E27FC236}">
                  <a16:creationId xmlns:a16="http://schemas.microsoft.com/office/drawing/2014/main" id="{25D7642E-0E1D-C340-BCA6-6DF266440C92}"/>
                </a:ext>
              </a:extLst>
            </p:cNvPr>
            <p:cNvSpPr/>
            <p:nvPr/>
          </p:nvSpPr>
          <p:spPr>
            <a:xfrm>
              <a:off x="1002888" y="1621578"/>
              <a:ext cx="636747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8CBB34B5-6C5D-9B4F-9DD1-7A489274FCD8}"/>
                </a:ext>
              </a:extLst>
            </p:cNvPr>
            <p:cNvSpPr/>
            <p:nvPr/>
          </p:nvSpPr>
          <p:spPr>
            <a:xfrm>
              <a:off x="396365" y="1766777"/>
              <a:ext cx="521782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96D90FFF-9081-5941-A563-8734A363C0C5}"/>
                </a:ext>
              </a:extLst>
            </p:cNvPr>
            <p:cNvSpPr txBox="1"/>
            <p:nvPr/>
          </p:nvSpPr>
          <p:spPr>
            <a:xfrm>
              <a:off x="1012497" y="2346861"/>
              <a:ext cx="53212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Selección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DBAC9E54-1C0F-7B46-8F33-6D04D03D1F14}"/>
                </a:ext>
              </a:extLst>
            </p:cNvPr>
            <p:cNvSpPr txBox="1"/>
            <p:nvPr/>
          </p:nvSpPr>
          <p:spPr>
            <a:xfrm>
              <a:off x="1666761" y="2189766"/>
              <a:ext cx="87741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Procesamiento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040BAD31-F37C-BA40-94B2-53E2FF53E128}"/>
                </a:ext>
              </a:extLst>
            </p:cNvPr>
            <p:cNvSpPr txBox="1"/>
            <p:nvPr/>
          </p:nvSpPr>
          <p:spPr>
            <a:xfrm>
              <a:off x="2247178" y="2090990"/>
              <a:ext cx="941374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Transformación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B19CB84D-FE03-5C4C-B944-9E986FBF4A80}"/>
                </a:ext>
              </a:extLst>
            </p:cNvPr>
            <p:cNvSpPr/>
            <p:nvPr/>
          </p:nvSpPr>
          <p:spPr>
            <a:xfrm>
              <a:off x="979293" y="2411224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FC1F1BF9-E0A5-994E-BC90-88D91D06D080}"/>
                </a:ext>
              </a:extLst>
            </p:cNvPr>
            <p:cNvSpPr txBox="1"/>
            <p:nvPr/>
          </p:nvSpPr>
          <p:spPr>
            <a:xfrm>
              <a:off x="2929032" y="1849404"/>
              <a:ext cx="51337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Patrones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934FD9E7-A97F-8240-8573-1725BC253680}"/>
                </a:ext>
              </a:extLst>
            </p:cNvPr>
            <p:cNvSpPr txBox="1"/>
            <p:nvPr/>
          </p:nvSpPr>
          <p:spPr>
            <a:xfrm>
              <a:off x="282839" y="1759265"/>
              <a:ext cx="750130" cy="246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del negocio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C4624634-50AD-6640-AAE0-6A267017EC1E}"/>
                </a:ext>
              </a:extLst>
            </p:cNvPr>
            <p:cNvSpPr txBox="1"/>
            <p:nvPr/>
          </p:nvSpPr>
          <p:spPr>
            <a:xfrm>
              <a:off x="935844" y="1609582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 los datos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3A056844-F77F-DE44-8CFB-2084AD942313}"/>
                </a:ext>
              </a:extLst>
            </p:cNvPr>
            <p:cNvSpPr txBox="1"/>
            <p:nvPr/>
          </p:nvSpPr>
          <p:spPr>
            <a:xfrm>
              <a:off x="1649003" y="1453550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Preparación de datos</a:t>
              </a:r>
            </a:p>
          </p:txBody>
        </p: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FB4AF150-9E6A-7B47-92C8-1980DF915E21}"/>
                </a:ext>
              </a:extLst>
            </p:cNvPr>
            <p:cNvSpPr txBox="1"/>
            <p:nvPr/>
          </p:nvSpPr>
          <p:spPr>
            <a:xfrm>
              <a:off x="2233268" y="132750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Modelado</a:t>
              </a: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BD7F4B60-5DCE-9C43-AEAE-C76069EB3790}"/>
                </a:ext>
              </a:extLst>
            </p:cNvPr>
            <p:cNvSpPr txBox="1"/>
            <p:nvPr/>
          </p:nvSpPr>
          <p:spPr>
            <a:xfrm>
              <a:off x="2798034" y="119579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Evaluación</a:t>
              </a:r>
            </a:p>
          </p:txBody>
        </p: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F80F51D1-4B3E-0F48-B0DD-66A7C65C03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569" y="2467518"/>
              <a:ext cx="6724" cy="288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>
              <a:extLst>
                <a:ext uri="{FF2B5EF4-FFF2-40B4-BE49-F238E27FC236}">
                  <a16:creationId xmlns:a16="http://schemas.microsoft.com/office/drawing/2014/main" id="{51F11302-E3C3-A646-94DD-C4E7B1461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6845" y="2266311"/>
              <a:ext cx="0" cy="24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ECAA27A9-D203-7C48-A074-6938707D3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961" y="2069696"/>
              <a:ext cx="2518567" cy="6863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B7A1A707-0F88-6143-B5D1-F6B679157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296" y="2501668"/>
              <a:ext cx="668080" cy="1846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15EBE38D-28A4-4348-AF7B-B31D22AA9DCB}"/>
                </a:ext>
              </a:extLst>
            </p:cNvPr>
            <p:cNvCxnSpPr/>
            <p:nvPr/>
          </p:nvCxnSpPr>
          <p:spPr>
            <a:xfrm flipH="1">
              <a:off x="2155371" y="2020180"/>
              <a:ext cx="279071" cy="70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DC731476-4D26-0B44-9C3F-2E86CD59766F}"/>
                </a:ext>
              </a:extLst>
            </p:cNvPr>
            <p:cNvCxnSpPr/>
            <p:nvPr/>
          </p:nvCxnSpPr>
          <p:spPr>
            <a:xfrm flipV="1">
              <a:off x="3487528" y="1722130"/>
              <a:ext cx="0" cy="347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ángulo 113">
              <a:extLst>
                <a:ext uri="{FF2B5EF4-FFF2-40B4-BE49-F238E27FC236}">
                  <a16:creationId xmlns:a16="http://schemas.microsoft.com/office/drawing/2014/main" id="{7C6DA327-4EF3-B44D-8994-7BA955E31DA3}"/>
                </a:ext>
              </a:extLst>
            </p:cNvPr>
            <p:cNvSpPr/>
            <p:nvPr/>
          </p:nvSpPr>
          <p:spPr>
            <a:xfrm>
              <a:off x="3667298" y="1143017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36C63E6F-80A3-6345-9B97-FDCEA6A0A5E2}"/>
                </a:ext>
              </a:extLst>
            </p:cNvPr>
            <p:cNvSpPr txBox="1"/>
            <p:nvPr/>
          </p:nvSpPr>
          <p:spPr>
            <a:xfrm>
              <a:off x="3533278" y="1153728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Despliegue</a:t>
              </a:r>
            </a:p>
          </p:txBody>
        </p:sp>
      </p:grpSp>
      <p:pic>
        <p:nvPicPr>
          <p:cNvPr id="109" name="Picture 2" descr="Resultado de imagen para logo expande mineria">
            <a:extLst>
              <a:ext uri="{FF2B5EF4-FFF2-40B4-BE49-F238E27FC236}">
                <a16:creationId xmlns:a16="http://schemas.microsoft.com/office/drawing/2014/main" id="{6A5211E5-EF14-4A4A-9AA5-E8BF44A4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upo 115">
            <a:extLst>
              <a:ext uri="{FF2B5EF4-FFF2-40B4-BE49-F238E27FC236}">
                <a16:creationId xmlns:a16="http://schemas.microsoft.com/office/drawing/2014/main" id="{762E712D-5C1B-6145-8092-904B589822D5}"/>
              </a:ext>
            </a:extLst>
          </p:cNvPr>
          <p:cNvGrpSpPr/>
          <p:nvPr/>
        </p:nvGrpSpPr>
        <p:grpSpPr>
          <a:xfrm>
            <a:off x="2332274" y="1422986"/>
            <a:ext cx="4612035" cy="2463445"/>
            <a:chOff x="172946" y="917762"/>
            <a:chExt cx="4110462" cy="1973453"/>
          </a:xfrm>
        </p:grpSpPr>
        <p:sp>
          <p:nvSpPr>
            <p:cNvPr id="118" name="Rectángulo 117">
              <a:extLst>
                <a:ext uri="{FF2B5EF4-FFF2-40B4-BE49-F238E27FC236}">
                  <a16:creationId xmlns:a16="http://schemas.microsoft.com/office/drawing/2014/main" id="{B115B280-4C32-6C44-821B-4C48EA74ACE4}"/>
                </a:ext>
              </a:extLst>
            </p:cNvPr>
            <p:cNvSpPr/>
            <p:nvPr/>
          </p:nvSpPr>
          <p:spPr>
            <a:xfrm>
              <a:off x="1090400" y="2410243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1" name="Imagen 120">
              <a:extLst>
                <a:ext uri="{FF2B5EF4-FFF2-40B4-BE49-F238E27FC236}">
                  <a16:creationId xmlns:a16="http://schemas.microsoft.com/office/drawing/2014/main" id="{29EEEE76-E51A-8840-8B30-8DED21C9C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6" y="917762"/>
              <a:ext cx="4035985" cy="1973453"/>
            </a:xfrm>
            <a:prstGeom prst="rect">
              <a:avLst/>
            </a:prstGeom>
          </p:spPr>
        </p:pic>
        <p:sp>
          <p:nvSpPr>
            <p:cNvPr id="174" name="Rectángulo 173">
              <a:extLst>
                <a:ext uri="{FF2B5EF4-FFF2-40B4-BE49-F238E27FC236}">
                  <a16:creationId xmlns:a16="http://schemas.microsoft.com/office/drawing/2014/main" id="{1DE54FD0-7BE3-D342-8510-00FDEE3FA670}"/>
                </a:ext>
              </a:extLst>
            </p:cNvPr>
            <p:cNvSpPr/>
            <p:nvPr/>
          </p:nvSpPr>
          <p:spPr>
            <a:xfrm>
              <a:off x="2932055" y="1184490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5" name="Rectángulo 174">
              <a:extLst>
                <a:ext uri="{FF2B5EF4-FFF2-40B4-BE49-F238E27FC236}">
                  <a16:creationId xmlns:a16="http://schemas.microsoft.com/office/drawing/2014/main" id="{54C4B407-1E61-3647-B3B9-A4C7423A1817}"/>
                </a:ext>
              </a:extLst>
            </p:cNvPr>
            <p:cNvSpPr/>
            <p:nvPr/>
          </p:nvSpPr>
          <p:spPr>
            <a:xfrm>
              <a:off x="2368400" y="1318823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6" name="Rectángulo 175">
              <a:extLst>
                <a:ext uri="{FF2B5EF4-FFF2-40B4-BE49-F238E27FC236}">
                  <a16:creationId xmlns:a16="http://schemas.microsoft.com/office/drawing/2014/main" id="{627992EB-62D0-7348-B6EC-80C315971EF5}"/>
                </a:ext>
              </a:extLst>
            </p:cNvPr>
            <p:cNvSpPr/>
            <p:nvPr/>
          </p:nvSpPr>
          <p:spPr>
            <a:xfrm>
              <a:off x="1726985" y="1463760"/>
              <a:ext cx="576809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7" name="Rectángulo 176">
              <a:extLst>
                <a:ext uri="{FF2B5EF4-FFF2-40B4-BE49-F238E27FC236}">
                  <a16:creationId xmlns:a16="http://schemas.microsoft.com/office/drawing/2014/main" id="{84242635-A451-DC48-8EC2-4A274A60FEB5}"/>
                </a:ext>
              </a:extLst>
            </p:cNvPr>
            <p:cNvSpPr/>
            <p:nvPr/>
          </p:nvSpPr>
          <p:spPr>
            <a:xfrm>
              <a:off x="1002888" y="1621578"/>
              <a:ext cx="636747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ACD726FC-DABE-9947-BBB2-CC826FB7F480}"/>
                </a:ext>
              </a:extLst>
            </p:cNvPr>
            <p:cNvSpPr/>
            <p:nvPr/>
          </p:nvSpPr>
          <p:spPr>
            <a:xfrm>
              <a:off x="396365" y="1766777"/>
              <a:ext cx="521782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1" name="CuadroTexto 180">
              <a:extLst>
                <a:ext uri="{FF2B5EF4-FFF2-40B4-BE49-F238E27FC236}">
                  <a16:creationId xmlns:a16="http://schemas.microsoft.com/office/drawing/2014/main" id="{6A73104E-8C08-4947-8170-06717A33F5F5}"/>
                </a:ext>
              </a:extLst>
            </p:cNvPr>
            <p:cNvSpPr txBox="1"/>
            <p:nvPr/>
          </p:nvSpPr>
          <p:spPr>
            <a:xfrm>
              <a:off x="1012497" y="2346861"/>
              <a:ext cx="53212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Selección</a:t>
              </a:r>
            </a:p>
          </p:txBody>
        </p:sp>
        <p:sp>
          <p:nvSpPr>
            <p:cNvPr id="186" name="CuadroTexto 185">
              <a:extLst>
                <a:ext uri="{FF2B5EF4-FFF2-40B4-BE49-F238E27FC236}">
                  <a16:creationId xmlns:a16="http://schemas.microsoft.com/office/drawing/2014/main" id="{6F0A1C92-00BB-8E44-A324-FA6645F203C8}"/>
                </a:ext>
              </a:extLst>
            </p:cNvPr>
            <p:cNvSpPr txBox="1"/>
            <p:nvPr/>
          </p:nvSpPr>
          <p:spPr>
            <a:xfrm>
              <a:off x="1666761" y="2189766"/>
              <a:ext cx="87741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Procesamiento</a:t>
              </a:r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98ED0A3F-1321-A141-A88A-1BDCCE11D099}"/>
                </a:ext>
              </a:extLst>
            </p:cNvPr>
            <p:cNvSpPr txBox="1"/>
            <p:nvPr/>
          </p:nvSpPr>
          <p:spPr>
            <a:xfrm>
              <a:off x="2247178" y="2090990"/>
              <a:ext cx="941374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Transformación</a:t>
              </a:r>
            </a:p>
          </p:txBody>
        </p:sp>
        <p:sp>
          <p:nvSpPr>
            <p:cNvPr id="188" name="Rectángulo 187">
              <a:extLst>
                <a:ext uri="{FF2B5EF4-FFF2-40B4-BE49-F238E27FC236}">
                  <a16:creationId xmlns:a16="http://schemas.microsoft.com/office/drawing/2014/main" id="{31F4D1F9-4539-3949-B409-4A23F41963BB}"/>
                </a:ext>
              </a:extLst>
            </p:cNvPr>
            <p:cNvSpPr/>
            <p:nvPr/>
          </p:nvSpPr>
          <p:spPr>
            <a:xfrm>
              <a:off x="979293" y="2411224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0" name="CuadroTexto 189">
              <a:extLst>
                <a:ext uri="{FF2B5EF4-FFF2-40B4-BE49-F238E27FC236}">
                  <a16:creationId xmlns:a16="http://schemas.microsoft.com/office/drawing/2014/main" id="{21D48385-1402-D34E-BCCB-9027DA13BADC}"/>
                </a:ext>
              </a:extLst>
            </p:cNvPr>
            <p:cNvSpPr txBox="1"/>
            <p:nvPr/>
          </p:nvSpPr>
          <p:spPr>
            <a:xfrm>
              <a:off x="2929032" y="1849404"/>
              <a:ext cx="51337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Patrones</a:t>
              </a:r>
            </a:p>
          </p:txBody>
        </p:sp>
        <p:sp>
          <p:nvSpPr>
            <p:cNvPr id="191" name="CuadroTexto 190">
              <a:extLst>
                <a:ext uri="{FF2B5EF4-FFF2-40B4-BE49-F238E27FC236}">
                  <a16:creationId xmlns:a16="http://schemas.microsoft.com/office/drawing/2014/main" id="{791D3D24-B903-5744-9EEC-98662275C93F}"/>
                </a:ext>
              </a:extLst>
            </p:cNvPr>
            <p:cNvSpPr txBox="1"/>
            <p:nvPr/>
          </p:nvSpPr>
          <p:spPr>
            <a:xfrm>
              <a:off x="282839" y="1759265"/>
              <a:ext cx="750130" cy="246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del negocio</a:t>
              </a:r>
            </a:p>
          </p:txBody>
        </p:sp>
        <p:sp>
          <p:nvSpPr>
            <p:cNvPr id="192" name="CuadroTexto 191">
              <a:extLst>
                <a:ext uri="{FF2B5EF4-FFF2-40B4-BE49-F238E27FC236}">
                  <a16:creationId xmlns:a16="http://schemas.microsoft.com/office/drawing/2014/main" id="{F1DF9C03-D3FB-0F4D-8092-79E156941F7B}"/>
                </a:ext>
              </a:extLst>
            </p:cNvPr>
            <p:cNvSpPr txBox="1"/>
            <p:nvPr/>
          </p:nvSpPr>
          <p:spPr>
            <a:xfrm>
              <a:off x="935844" y="1609582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 los datos</a:t>
              </a:r>
            </a:p>
          </p:txBody>
        </p:sp>
        <p:sp>
          <p:nvSpPr>
            <p:cNvPr id="193" name="CuadroTexto 192">
              <a:extLst>
                <a:ext uri="{FF2B5EF4-FFF2-40B4-BE49-F238E27FC236}">
                  <a16:creationId xmlns:a16="http://schemas.microsoft.com/office/drawing/2014/main" id="{5FB1E09A-E01F-9D44-9A7A-3A7CD6954613}"/>
                </a:ext>
              </a:extLst>
            </p:cNvPr>
            <p:cNvSpPr txBox="1"/>
            <p:nvPr/>
          </p:nvSpPr>
          <p:spPr>
            <a:xfrm>
              <a:off x="1649003" y="1453550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Preparación de datos</a:t>
              </a:r>
            </a:p>
          </p:txBody>
        </p:sp>
        <p:sp>
          <p:nvSpPr>
            <p:cNvPr id="194" name="CuadroTexto 193">
              <a:extLst>
                <a:ext uri="{FF2B5EF4-FFF2-40B4-BE49-F238E27FC236}">
                  <a16:creationId xmlns:a16="http://schemas.microsoft.com/office/drawing/2014/main" id="{C4CC605B-5FF1-B147-9004-25B11626C0D0}"/>
                </a:ext>
              </a:extLst>
            </p:cNvPr>
            <p:cNvSpPr txBox="1"/>
            <p:nvPr/>
          </p:nvSpPr>
          <p:spPr>
            <a:xfrm>
              <a:off x="2233268" y="132750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Modelado</a:t>
              </a:r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F3D91BF5-836A-B249-8A60-9F54B87C47EE}"/>
                </a:ext>
              </a:extLst>
            </p:cNvPr>
            <p:cNvSpPr txBox="1"/>
            <p:nvPr/>
          </p:nvSpPr>
          <p:spPr>
            <a:xfrm>
              <a:off x="2798034" y="119579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Evaluación</a:t>
              </a:r>
            </a:p>
          </p:txBody>
        </p:sp>
        <p:cxnSp>
          <p:nvCxnSpPr>
            <p:cNvPr id="196" name="Conector recto de flecha 195">
              <a:extLst>
                <a:ext uri="{FF2B5EF4-FFF2-40B4-BE49-F238E27FC236}">
                  <a16:creationId xmlns:a16="http://schemas.microsoft.com/office/drawing/2014/main" id="{DF09BF71-2390-014E-9FD3-DE6A1D566D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569" y="2467518"/>
              <a:ext cx="6724" cy="288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ctor recto de flecha 196">
              <a:extLst>
                <a:ext uri="{FF2B5EF4-FFF2-40B4-BE49-F238E27FC236}">
                  <a16:creationId xmlns:a16="http://schemas.microsoft.com/office/drawing/2014/main" id="{3C8C3C35-DDE7-3D41-B096-42CFF5FF0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6845" y="2266311"/>
              <a:ext cx="0" cy="24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cto 197">
              <a:extLst>
                <a:ext uri="{FF2B5EF4-FFF2-40B4-BE49-F238E27FC236}">
                  <a16:creationId xmlns:a16="http://schemas.microsoft.com/office/drawing/2014/main" id="{11EFBFA1-0132-434E-96C4-5CC7DF3BFD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961" y="2069696"/>
              <a:ext cx="2518567" cy="6863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recto 198">
              <a:extLst>
                <a:ext uri="{FF2B5EF4-FFF2-40B4-BE49-F238E27FC236}">
                  <a16:creationId xmlns:a16="http://schemas.microsoft.com/office/drawing/2014/main" id="{2B9694DC-EEB5-B547-A2A6-51511CE2E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296" y="2501668"/>
              <a:ext cx="668080" cy="1846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recto de flecha 199">
              <a:extLst>
                <a:ext uri="{FF2B5EF4-FFF2-40B4-BE49-F238E27FC236}">
                  <a16:creationId xmlns:a16="http://schemas.microsoft.com/office/drawing/2014/main" id="{9706C0DF-CC82-6443-B31D-788371D2ED3B}"/>
                </a:ext>
              </a:extLst>
            </p:cNvPr>
            <p:cNvCxnSpPr/>
            <p:nvPr/>
          </p:nvCxnSpPr>
          <p:spPr>
            <a:xfrm flipH="1">
              <a:off x="2155371" y="2020180"/>
              <a:ext cx="279071" cy="70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cto 200">
              <a:extLst>
                <a:ext uri="{FF2B5EF4-FFF2-40B4-BE49-F238E27FC236}">
                  <a16:creationId xmlns:a16="http://schemas.microsoft.com/office/drawing/2014/main" id="{877D97FB-5374-4546-B151-3E8543B3E184}"/>
                </a:ext>
              </a:extLst>
            </p:cNvPr>
            <p:cNvCxnSpPr/>
            <p:nvPr/>
          </p:nvCxnSpPr>
          <p:spPr>
            <a:xfrm flipV="1">
              <a:off x="3487528" y="1722130"/>
              <a:ext cx="0" cy="347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ángulo 201">
              <a:extLst>
                <a:ext uri="{FF2B5EF4-FFF2-40B4-BE49-F238E27FC236}">
                  <a16:creationId xmlns:a16="http://schemas.microsoft.com/office/drawing/2014/main" id="{1E637194-AB8E-0A49-832F-EEF80411E20E}"/>
                </a:ext>
              </a:extLst>
            </p:cNvPr>
            <p:cNvSpPr/>
            <p:nvPr/>
          </p:nvSpPr>
          <p:spPr>
            <a:xfrm>
              <a:off x="3667298" y="1143017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3" name="CuadroTexto 202">
              <a:extLst>
                <a:ext uri="{FF2B5EF4-FFF2-40B4-BE49-F238E27FC236}">
                  <a16:creationId xmlns:a16="http://schemas.microsoft.com/office/drawing/2014/main" id="{A3C07D47-423C-A04B-BBDC-25FB62779AB9}"/>
                </a:ext>
              </a:extLst>
            </p:cNvPr>
            <p:cNvSpPr txBox="1"/>
            <p:nvPr/>
          </p:nvSpPr>
          <p:spPr>
            <a:xfrm>
              <a:off x="3533278" y="1153728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Despliegue</a:t>
              </a:r>
            </a:p>
          </p:txBody>
        </p:sp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34E4FFB3-B752-6547-A139-170FC01F045A}"/>
              </a:ext>
            </a:extLst>
          </p:cNvPr>
          <p:cNvGrpSpPr/>
          <p:nvPr/>
        </p:nvGrpSpPr>
        <p:grpSpPr>
          <a:xfrm>
            <a:off x="4622054" y="2463486"/>
            <a:ext cx="4612035" cy="2463445"/>
            <a:chOff x="172946" y="917762"/>
            <a:chExt cx="4110462" cy="1973453"/>
          </a:xfrm>
        </p:grpSpPr>
        <p:sp>
          <p:nvSpPr>
            <p:cNvPr id="205" name="Rectángulo 204">
              <a:extLst>
                <a:ext uri="{FF2B5EF4-FFF2-40B4-BE49-F238E27FC236}">
                  <a16:creationId xmlns:a16="http://schemas.microsoft.com/office/drawing/2014/main" id="{31F65207-D8A0-BA4F-8579-D5F9610A7A3A}"/>
                </a:ext>
              </a:extLst>
            </p:cNvPr>
            <p:cNvSpPr/>
            <p:nvPr/>
          </p:nvSpPr>
          <p:spPr>
            <a:xfrm>
              <a:off x="1090400" y="2410243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06" name="Imagen 205">
              <a:extLst>
                <a:ext uri="{FF2B5EF4-FFF2-40B4-BE49-F238E27FC236}">
                  <a16:creationId xmlns:a16="http://schemas.microsoft.com/office/drawing/2014/main" id="{055AF9CC-6CE8-224C-B507-06D0631E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6" y="917762"/>
              <a:ext cx="4035985" cy="1973453"/>
            </a:xfrm>
            <a:prstGeom prst="rect">
              <a:avLst/>
            </a:prstGeom>
          </p:spPr>
        </p:pic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0C54C067-FEF4-E843-BB81-C58349DBE4FC}"/>
                </a:ext>
              </a:extLst>
            </p:cNvPr>
            <p:cNvSpPr/>
            <p:nvPr/>
          </p:nvSpPr>
          <p:spPr>
            <a:xfrm>
              <a:off x="2932055" y="1184490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8" name="Rectángulo 207">
              <a:extLst>
                <a:ext uri="{FF2B5EF4-FFF2-40B4-BE49-F238E27FC236}">
                  <a16:creationId xmlns:a16="http://schemas.microsoft.com/office/drawing/2014/main" id="{30446D98-D91A-6441-9FDD-6081DB9DA49E}"/>
                </a:ext>
              </a:extLst>
            </p:cNvPr>
            <p:cNvSpPr/>
            <p:nvPr/>
          </p:nvSpPr>
          <p:spPr>
            <a:xfrm>
              <a:off x="2368400" y="1318823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9" name="Rectángulo 208">
              <a:extLst>
                <a:ext uri="{FF2B5EF4-FFF2-40B4-BE49-F238E27FC236}">
                  <a16:creationId xmlns:a16="http://schemas.microsoft.com/office/drawing/2014/main" id="{0C2AC2BF-9FEA-404C-90D0-A2530B6126A8}"/>
                </a:ext>
              </a:extLst>
            </p:cNvPr>
            <p:cNvSpPr/>
            <p:nvPr/>
          </p:nvSpPr>
          <p:spPr>
            <a:xfrm>
              <a:off x="1726985" y="1463760"/>
              <a:ext cx="576809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0" name="Rectángulo 209">
              <a:extLst>
                <a:ext uri="{FF2B5EF4-FFF2-40B4-BE49-F238E27FC236}">
                  <a16:creationId xmlns:a16="http://schemas.microsoft.com/office/drawing/2014/main" id="{BAC3E070-9B8E-4C4A-9FA3-E202C2077D34}"/>
                </a:ext>
              </a:extLst>
            </p:cNvPr>
            <p:cNvSpPr/>
            <p:nvPr/>
          </p:nvSpPr>
          <p:spPr>
            <a:xfrm>
              <a:off x="1002888" y="1621578"/>
              <a:ext cx="636747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1" name="Rectángulo 210">
              <a:extLst>
                <a:ext uri="{FF2B5EF4-FFF2-40B4-BE49-F238E27FC236}">
                  <a16:creationId xmlns:a16="http://schemas.microsoft.com/office/drawing/2014/main" id="{7EC50B8F-482A-0548-984A-FE5D5B0DE66E}"/>
                </a:ext>
              </a:extLst>
            </p:cNvPr>
            <p:cNvSpPr/>
            <p:nvPr/>
          </p:nvSpPr>
          <p:spPr>
            <a:xfrm>
              <a:off x="396365" y="1766777"/>
              <a:ext cx="521782" cy="236233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2" name="CuadroTexto 211">
              <a:extLst>
                <a:ext uri="{FF2B5EF4-FFF2-40B4-BE49-F238E27FC236}">
                  <a16:creationId xmlns:a16="http://schemas.microsoft.com/office/drawing/2014/main" id="{31C6646A-69E0-984D-92E9-6FD0DF132ECD}"/>
                </a:ext>
              </a:extLst>
            </p:cNvPr>
            <p:cNvSpPr txBox="1"/>
            <p:nvPr/>
          </p:nvSpPr>
          <p:spPr>
            <a:xfrm>
              <a:off x="1012497" y="2346861"/>
              <a:ext cx="53212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Selección</a:t>
              </a:r>
            </a:p>
          </p:txBody>
        </p:sp>
        <p:sp>
          <p:nvSpPr>
            <p:cNvPr id="213" name="CuadroTexto 212">
              <a:extLst>
                <a:ext uri="{FF2B5EF4-FFF2-40B4-BE49-F238E27FC236}">
                  <a16:creationId xmlns:a16="http://schemas.microsoft.com/office/drawing/2014/main" id="{FEFCE48C-01B3-2A44-82C8-4F7EC9F16372}"/>
                </a:ext>
              </a:extLst>
            </p:cNvPr>
            <p:cNvSpPr txBox="1"/>
            <p:nvPr/>
          </p:nvSpPr>
          <p:spPr>
            <a:xfrm>
              <a:off x="1666761" y="2189766"/>
              <a:ext cx="87741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Procesamiento</a:t>
              </a:r>
            </a:p>
          </p:txBody>
        </p:sp>
        <p:sp>
          <p:nvSpPr>
            <p:cNvPr id="214" name="CuadroTexto 213">
              <a:extLst>
                <a:ext uri="{FF2B5EF4-FFF2-40B4-BE49-F238E27FC236}">
                  <a16:creationId xmlns:a16="http://schemas.microsoft.com/office/drawing/2014/main" id="{6AEDAD6B-1BEA-974E-B8B2-7B9A872932B9}"/>
                </a:ext>
              </a:extLst>
            </p:cNvPr>
            <p:cNvSpPr txBox="1"/>
            <p:nvPr/>
          </p:nvSpPr>
          <p:spPr>
            <a:xfrm>
              <a:off x="2247178" y="2090990"/>
              <a:ext cx="941374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Transformación</a:t>
              </a:r>
            </a:p>
          </p:txBody>
        </p:sp>
        <p:sp>
          <p:nvSpPr>
            <p:cNvPr id="215" name="Rectángulo 214">
              <a:extLst>
                <a:ext uri="{FF2B5EF4-FFF2-40B4-BE49-F238E27FC236}">
                  <a16:creationId xmlns:a16="http://schemas.microsoft.com/office/drawing/2014/main" id="{DF7D0B7E-D2F7-214D-880E-34532ED33EFC}"/>
                </a:ext>
              </a:extLst>
            </p:cNvPr>
            <p:cNvSpPr/>
            <p:nvPr/>
          </p:nvSpPr>
          <p:spPr>
            <a:xfrm>
              <a:off x="979293" y="2411224"/>
              <a:ext cx="70793" cy="6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6" name="CuadroTexto 215">
              <a:extLst>
                <a:ext uri="{FF2B5EF4-FFF2-40B4-BE49-F238E27FC236}">
                  <a16:creationId xmlns:a16="http://schemas.microsoft.com/office/drawing/2014/main" id="{0A4B9DA8-3E79-B442-989D-43E444228ED7}"/>
                </a:ext>
              </a:extLst>
            </p:cNvPr>
            <p:cNvSpPr txBox="1"/>
            <p:nvPr/>
          </p:nvSpPr>
          <p:spPr>
            <a:xfrm>
              <a:off x="2929032" y="1849404"/>
              <a:ext cx="513378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Patrones</a:t>
              </a:r>
            </a:p>
          </p:txBody>
        </p:sp>
        <p:sp>
          <p:nvSpPr>
            <p:cNvPr id="217" name="CuadroTexto 216">
              <a:extLst>
                <a:ext uri="{FF2B5EF4-FFF2-40B4-BE49-F238E27FC236}">
                  <a16:creationId xmlns:a16="http://schemas.microsoft.com/office/drawing/2014/main" id="{541CE691-FC47-4C40-8E8C-F092CA3165D1}"/>
                </a:ext>
              </a:extLst>
            </p:cNvPr>
            <p:cNvSpPr txBox="1"/>
            <p:nvPr/>
          </p:nvSpPr>
          <p:spPr>
            <a:xfrm>
              <a:off x="282839" y="1759265"/>
              <a:ext cx="750130" cy="246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del negocio</a:t>
              </a:r>
            </a:p>
          </p:txBody>
        </p:sp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1CF3D694-A2B6-3C4A-99F0-5E9944CBAA77}"/>
                </a:ext>
              </a:extLst>
            </p:cNvPr>
            <p:cNvSpPr txBox="1"/>
            <p:nvPr/>
          </p:nvSpPr>
          <p:spPr>
            <a:xfrm>
              <a:off x="935844" y="1609582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Comprensión de los datos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FD2B7EF3-C4EB-464C-98F3-272899DDA15A}"/>
                </a:ext>
              </a:extLst>
            </p:cNvPr>
            <p:cNvSpPr txBox="1"/>
            <p:nvPr/>
          </p:nvSpPr>
          <p:spPr>
            <a:xfrm>
              <a:off x="1649003" y="1453550"/>
              <a:ext cx="750130" cy="24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Preparación de datos</a:t>
              </a:r>
            </a:p>
          </p:txBody>
        </p:sp>
        <p:sp>
          <p:nvSpPr>
            <p:cNvPr id="220" name="CuadroTexto 219">
              <a:extLst>
                <a:ext uri="{FF2B5EF4-FFF2-40B4-BE49-F238E27FC236}">
                  <a16:creationId xmlns:a16="http://schemas.microsoft.com/office/drawing/2014/main" id="{152159B5-DB50-C342-8066-8A55D02F2488}"/>
                </a:ext>
              </a:extLst>
            </p:cNvPr>
            <p:cNvSpPr txBox="1"/>
            <p:nvPr/>
          </p:nvSpPr>
          <p:spPr>
            <a:xfrm>
              <a:off x="2233268" y="132750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Modelado</a:t>
              </a:r>
            </a:p>
          </p:txBody>
        </p:sp>
        <p:sp>
          <p:nvSpPr>
            <p:cNvPr id="221" name="CuadroTexto 220">
              <a:extLst>
                <a:ext uri="{FF2B5EF4-FFF2-40B4-BE49-F238E27FC236}">
                  <a16:creationId xmlns:a16="http://schemas.microsoft.com/office/drawing/2014/main" id="{4E080D6D-2006-F14B-A1E9-0E763BD5CE2A}"/>
                </a:ext>
              </a:extLst>
            </p:cNvPr>
            <p:cNvSpPr txBox="1"/>
            <p:nvPr/>
          </p:nvSpPr>
          <p:spPr>
            <a:xfrm>
              <a:off x="2798034" y="1195794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Evaluación</a:t>
              </a:r>
            </a:p>
          </p:txBody>
        </p:sp>
        <p:cxnSp>
          <p:nvCxnSpPr>
            <p:cNvPr id="222" name="Conector recto de flecha 221">
              <a:extLst>
                <a:ext uri="{FF2B5EF4-FFF2-40B4-BE49-F238E27FC236}">
                  <a16:creationId xmlns:a16="http://schemas.microsoft.com/office/drawing/2014/main" id="{F891DFFC-C8AB-4044-B82C-15685DE730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569" y="2467518"/>
              <a:ext cx="6724" cy="288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ector recto de flecha 222">
              <a:extLst>
                <a:ext uri="{FF2B5EF4-FFF2-40B4-BE49-F238E27FC236}">
                  <a16:creationId xmlns:a16="http://schemas.microsoft.com/office/drawing/2014/main" id="{A7F812D4-2EC8-4A4A-B4C6-2D73422AE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6845" y="2266311"/>
              <a:ext cx="0" cy="24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ector recto 223">
              <a:extLst>
                <a:ext uri="{FF2B5EF4-FFF2-40B4-BE49-F238E27FC236}">
                  <a16:creationId xmlns:a16="http://schemas.microsoft.com/office/drawing/2014/main" id="{027897C3-8EF7-CB4D-BED0-26CE874A3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961" y="2069696"/>
              <a:ext cx="2518567" cy="6863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cto 224">
              <a:extLst>
                <a:ext uri="{FF2B5EF4-FFF2-40B4-BE49-F238E27FC236}">
                  <a16:creationId xmlns:a16="http://schemas.microsoft.com/office/drawing/2014/main" id="{221BB164-02FC-3A42-B77A-708136773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296" y="2501668"/>
              <a:ext cx="668080" cy="1846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ector recto de flecha 225">
              <a:extLst>
                <a:ext uri="{FF2B5EF4-FFF2-40B4-BE49-F238E27FC236}">
                  <a16:creationId xmlns:a16="http://schemas.microsoft.com/office/drawing/2014/main" id="{FFE34F8A-BE4F-E94B-932D-1D0A9077AB58}"/>
                </a:ext>
              </a:extLst>
            </p:cNvPr>
            <p:cNvCxnSpPr/>
            <p:nvPr/>
          </p:nvCxnSpPr>
          <p:spPr>
            <a:xfrm flipH="1">
              <a:off x="2155371" y="2020180"/>
              <a:ext cx="279071" cy="70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cto 226">
              <a:extLst>
                <a:ext uri="{FF2B5EF4-FFF2-40B4-BE49-F238E27FC236}">
                  <a16:creationId xmlns:a16="http://schemas.microsoft.com/office/drawing/2014/main" id="{A8FD5686-6AB5-694D-8F43-5288DB2E1BBC}"/>
                </a:ext>
              </a:extLst>
            </p:cNvPr>
            <p:cNvCxnSpPr/>
            <p:nvPr/>
          </p:nvCxnSpPr>
          <p:spPr>
            <a:xfrm flipV="1">
              <a:off x="3487528" y="1722130"/>
              <a:ext cx="0" cy="347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Rectángulo 227">
              <a:extLst>
                <a:ext uri="{FF2B5EF4-FFF2-40B4-BE49-F238E27FC236}">
                  <a16:creationId xmlns:a16="http://schemas.microsoft.com/office/drawing/2014/main" id="{CFDB0FC8-1C1D-B042-9A82-46FC9A4ED9AF}"/>
                </a:ext>
              </a:extLst>
            </p:cNvPr>
            <p:cNvSpPr/>
            <p:nvPr/>
          </p:nvSpPr>
          <p:spPr>
            <a:xfrm>
              <a:off x="3667298" y="1143017"/>
              <a:ext cx="482089" cy="183014"/>
            </a:xfrm>
            <a:prstGeom prst="rect">
              <a:avLst/>
            </a:prstGeom>
            <a:solidFill>
              <a:srgbClr val="212844"/>
            </a:solidFill>
            <a:ln>
              <a:solidFill>
                <a:srgbClr val="212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9" name="CuadroTexto 228">
              <a:extLst>
                <a:ext uri="{FF2B5EF4-FFF2-40B4-BE49-F238E27FC236}">
                  <a16:creationId xmlns:a16="http://schemas.microsoft.com/office/drawing/2014/main" id="{9CB6071C-4D5D-344F-B504-494058E4B8C4}"/>
                </a:ext>
              </a:extLst>
            </p:cNvPr>
            <p:cNvSpPr txBox="1"/>
            <p:nvPr/>
          </p:nvSpPr>
          <p:spPr>
            <a:xfrm>
              <a:off x="3533278" y="1153728"/>
              <a:ext cx="750130" cy="1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Despliegue</a:t>
              </a:r>
            </a:p>
          </p:txBody>
        </p:sp>
      </p:grpSp>
      <p:cxnSp>
        <p:nvCxnSpPr>
          <p:cNvPr id="234" name="Conector recto de flecha 233">
            <a:extLst>
              <a:ext uri="{FF2B5EF4-FFF2-40B4-BE49-F238E27FC236}">
                <a16:creationId xmlns:a16="http://schemas.microsoft.com/office/drawing/2014/main" id="{A127F963-726D-F74B-B765-8A33F37ADB2F}"/>
              </a:ext>
            </a:extLst>
          </p:cNvPr>
          <p:cNvCxnSpPr>
            <a:cxnSpLocks/>
          </p:cNvCxnSpPr>
          <p:nvPr/>
        </p:nvCxnSpPr>
        <p:spPr>
          <a:xfrm flipH="1" flipV="1">
            <a:off x="8805712" y="2308402"/>
            <a:ext cx="7544" cy="360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8FD393D6-68A2-BB46-9FCF-6A826C148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8871" y="1124337"/>
            <a:ext cx="1498025" cy="10008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400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Resultado de imagen para MONIGOTE PENSANDO">
            <a:extLst>
              <a:ext uri="{FF2B5EF4-FFF2-40B4-BE49-F238E27FC236}">
                <a16:creationId xmlns:a16="http://schemas.microsoft.com/office/drawing/2014/main" id="{F4B49F9F-00EA-0142-97E4-64A2CE08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49" y="1658937"/>
            <a:ext cx="1540075" cy="15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972CA051-2142-9240-BBDB-ACA9CB7B4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5"/>
          <a:stretch/>
        </p:blipFill>
        <p:spPr>
          <a:xfrm>
            <a:off x="5217085" y="1701380"/>
            <a:ext cx="3842516" cy="932674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2EB63F48-5462-6D41-AEFE-042BCBDE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48" y="757359"/>
            <a:ext cx="4123225" cy="903369"/>
          </a:xfrm>
          <a:prstGeom prst="rect">
            <a:avLst/>
          </a:prstGeom>
        </p:spPr>
      </p:pic>
      <p:pic>
        <p:nvPicPr>
          <p:cNvPr id="49" name="Imagen 48" descr="Imagen que contiene edificio, puente, cruzando, tren&#10;&#10;Descripción generada automáticamente">
            <a:extLst>
              <a:ext uri="{FF2B5EF4-FFF2-40B4-BE49-F238E27FC236}">
                <a16:creationId xmlns:a16="http://schemas.microsoft.com/office/drawing/2014/main" id="{A84588AD-9F81-174B-BB60-C91D26C44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39" y="3560192"/>
            <a:ext cx="2867329" cy="87612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DF99CCB-87B4-174A-9B19-C09E0749E064}"/>
              </a:ext>
            </a:extLst>
          </p:cNvPr>
          <p:cNvSpPr/>
          <p:nvPr/>
        </p:nvSpPr>
        <p:spPr>
          <a:xfrm>
            <a:off x="401003" y="281613"/>
            <a:ext cx="4928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ENTENDIMIENTO DE LA PROBLEMÁTICA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7504A67-534D-2B4A-92A9-0A34F88FC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96205" y="702806"/>
            <a:ext cx="1218168" cy="1118988"/>
          </a:xfrm>
          <a:prstGeom prst="rect">
            <a:avLst/>
          </a:prstGeom>
        </p:spPr>
      </p:pic>
      <p:pic>
        <p:nvPicPr>
          <p:cNvPr id="44" name="Imagen 43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A3E20856-52CB-A343-988C-80506AF94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3840">
            <a:off x="798968" y="2650190"/>
            <a:ext cx="470022" cy="214701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E569214A-2CE5-3345-B23C-4460326EC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" y="722800"/>
            <a:ext cx="1221729" cy="1118988"/>
          </a:xfrm>
          <a:prstGeom prst="rect">
            <a:avLst/>
          </a:prstGeom>
        </p:spPr>
      </p:pic>
      <p:pic>
        <p:nvPicPr>
          <p:cNvPr id="56" name="Imagen 55" descr="Imagen que contiene edificio, puente&#10;&#10;Descripción generada automáticamente">
            <a:extLst>
              <a:ext uri="{FF2B5EF4-FFF2-40B4-BE49-F238E27FC236}">
                <a16:creationId xmlns:a16="http://schemas.microsoft.com/office/drawing/2014/main" id="{0E5CFF8B-FCE8-894F-85CA-CEB175B760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21" y="4144525"/>
            <a:ext cx="1850457" cy="755236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ABA24ED9-A6AB-0945-BCBC-4B182A6F8C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74" y="3581707"/>
            <a:ext cx="76200" cy="76200"/>
          </a:xfrm>
          <a:prstGeom prst="rect">
            <a:avLst/>
          </a:prstGeom>
        </p:spPr>
      </p:pic>
      <p:pic>
        <p:nvPicPr>
          <p:cNvPr id="60" name="Imagen 59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90F47CD0-D5D9-4241-B7B2-73AA57D80F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23" y="1856721"/>
            <a:ext cx="88900" cy="76200"/>
          </a:xfrm>
          <a:prstGeom prst="rect">
            <a:avLst/>
          </a:prstGeom>
        </p:spPr>
      </p:pic>
      <p:pic>
        <p:nvPicPr>
          <p:cNvPr id="62" name="Imagen 61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F7C16D56-ECEF-2D49-966F-7BFC326C76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84" y="1789504"/>
            <a:ext cx="127000" cy="165100"/>
          </a:xfrm>
          <a:prstGeom prst="rect">
            <a:avLst/>
          </a:prstGeom>
        </p:spPr>
      </p:pic>
      <p:pic>
        <p:nvPicPr>
          <p:cNvPr id="64" name="Imagen 63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60F2AD67-AEC8-2A4A-935E-A9492415EE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66" y="4293813"/>
            <a:ext cx="88900" cy="76200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DA5DA1E6-4E61-2248-92E6-D08E3F9CFA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93" y="3968171"/>
            <a:ext cx="76200" cy="76200"/>
          </a:xfrm>
          <a:prstGeom prst="rect">
            <a:avLst/>
          </a:prstGeom>
        </p:spPr>
      </p:pic>
      <p:pic>
        <p:nvPicPr>
          <p:cNvPr id="73" name="Imagen 72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A55B744E-2A38-944D-9F95-DB2DB81C9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2781">
            <a:off x="6467693" y="4127223"/>
            <a:ext cx="95855" cy="82161"/>
          </a:xfrm>
          <a:prstGeom prst="rect">
            <a:avLst/>
          </a:prstGeom>
        </p:spPr>
      </p:pic>
      <p:pic>
        <p:nvPicPr>
          <p:cNvPr id="75" name="Imagen 74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C9028DF9-0328-CF4D-BBED-FFD2C9D565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19" y="3822243"/>
            <a:ext cx="95855" cy="82161"/>
          </a:xfrm>
          <a:prstGeom prst="rect">
            <a:avLst/>
          </a:prstGeom>
        </p:spPr>
      </p:pic>
      <p:pic>
        <p:nvPicPr>
          <p:cNvPr id="76" name="Imagen 75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141CE393-1BE9-7C47-865D-188967F05D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52" y="3873108"/>
            <a:ext cx="95855" cy="82161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C485BCF0-7530-FE46-875B-39B84AFD4A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41" y="4250562"/>
            <a:ext cx="82161" cy="82161"/>
          </a:xfrm>
          <a:prstGeom prst="rect">
            <a:avLst/>
          </a:prstGeom>
        </p:spPr>
      </p:pic>
      <p:pic>
        <p:nvPicPr>
          <p:cNvPr id="48" name="Imagen 47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9E5842AB-9FA6-724A-B7A7-8CB284CEF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1406">
            <a:off x="7582469" y="4461748"/>
            <a:ext cx="127000" cy="165100"/>
          </a:xfrm>
          <a:prstGeom prst="rect">
            <a:avLst/>
          </a:prstGeom>
        </p:spPr>
      </p:pic>
      <p:pic>
        <p:nvPicPr>
          <p:cNvPr id="3" name="Imagen 2" descr="Imagen que contiene edificio, puente, cruzando, tren&#10;&#10;Descripción generada automáticamente">
            <a:extLst>
              <a:ext uri="{FF2B5EF4-FFF2-40B4-BE49-F238E27FC236}">
                <a16:creationId xmlns:a16="http://schemas.microsoft.com/office/drawing/2014/main" id="{29EEDF43-BFFA-FB49-9DFA-CDD45D53A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11" y="3070301"/>
            <a:ext cx="2867328" cy="876128"/>
          </a:xfrm>
          <a:prstGeom prst="rect">
            <a:avLst/>
          </a:prstGeom>
        </p:spPr>
      </p:pic>
      <p:pic>
        <p:nvPicPr>
          <p:cNvPr id="68" name="Imagen 67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CA4C58BA-A735-9B45-9100-1C35E92DEBC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1406">
            <a:off x="1589107" y="2995551"/>
            <a:ext cx="127000" cy="165100"/>
          </a:xfrm>
          <a:prstGeom prst="rect">
            <a:avLst/>
          </a:prstGeom>
        </p:spPr>
      </p:pic>
      <p:pic>
        <p:nvPicPr>
          <p:cNvPr id="77" name="Imagen 76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5916399A-44EB-E442-8086-0A709BA753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88" y="3728640"/>
            <a:ext cx="95855" cy="82161"/>
          </a:xfrm>
          <a:prstGeom prst="rect">
            <a:avLst/>
          </a:prstGeom>
        </p:spPr>
      </p:pic>
      <p:pic>
        <p:nvPicPr>
          <p:cNvPr id="78" name="Imagen 77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734239CA-BFF0-6E43-9669-8107815A3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528939" y="2591515"/>
            <a:ext cx="53339" cy="45719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3F7FEA6C-7C3C-8143-9046-A129A90F76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52" y="1407004"/>
            <a:ext cx="82161" cy="82161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DF89646C-C6C7-1D43-907D-53F0399871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59" y="1389288"/>
            <a:ext cx="82161" cy="82161"/>
          </a:xfrm>
          <a:prstGeom prst="rect">
            <a:avLst/>
          </a:prstGeom>
        </p:spPr>
      </p:pic>
      <p:pic>
        <p:nvPicPr>
          <p:cNvPr id="85" name="Imagen 84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02BBAA57-80B6-0946-802C-098E91732B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47" y="2577256"/>
            <a:ext cx="88900" cy="76200"/>
          </a:xfrm>
          <a:prstGeom prst="rect">
            <a:avLst/>
          </a:prstGeom>
        </p:spPr>
      </p:pic>
      <p:pic>
        <p:nvPicPr>
          <p:cNvPr id="42" name="Imagen 41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710C0ED9-38CA-CB4D-9894-F805796644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05" y="2640326"/>
            <a:ext cx="88900" cy="76200"/>
          </a:xfrm>
          <a:prstGeom prst="rect">
            <a:avLst/>
          </a:prstGeom>
        </p:spPr>
      </p:pic>
      <p:pic>
        <p:nvPicPr>
          <p:cNvPr id="43" name="Imagen 42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0C887EC3-960D-3F4A-BED0-0699DF687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850">
            <a:off x="2927106" y="3353807"/>
            <a:ext cx="68943" cy="59094"/>
          </a:xfrm>
          <a:prstGeom prst="rect">
            <a:avLst/>
          </a:prstGeom>
        </p:spPr>
      </p:pic>
      <p:pic>
        <p:nvPicPr>
          <p:cNvPr id="45" name="Imagen 44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928FE656-9618-0E43-8589-424DB01EEE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80" y="3390406"/>
            <a:ext cx="88900" cy="76200"/>
          </a:xfrm>
          <a:prstGeom prst="rect">
            <a:avLst/>
          </a:prstGeom>
        </p:spPr>
      </p:pic>
      <p:pic>
        <p:nvPicPr>
          <p:cNvPr id="46" name="Imagen 45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B4E2D43A-B182-334D-AF2E-03E524F420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23" y="3404854"/>
            <a:ext cx="88900" cy="76200"/>
          </a:xfrm>
          <a:prstGeom prst="rect">
            <a:avLst/>
          </a:prstGeom>
        </p:spPr>
      </p:pic>
      <p:pic>
        <p:nvPicPr>
          <p:cNvPr id="47" name="Imagen 46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3F017621-6DB6-D945-BDD2-7D0D2550D9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89" y="3542797"/>
            <a:ext cx="88900" cy="76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FD3602-68D6-474B-8EFB-69E607782D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1" y="1343690"/>
            <a:ext cx="1282578" cy="1026062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4F8E19E5-1EC7-AC44-AAEC-158C4BE04D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5823" y="1347916"/>
            <a:ext cx="1276864" cy="1026062"/>
          </a:xfrm>
          <a:prstGeom prst="rect">
            <a:avLst/>
          </a:prstGeom>
        </p:spPr>
      </p:pic>
      <p:pic>
        <p:nvPicPr>
          <p:cNvPr id="13" name="Imagen 12" descr="Imagen que contiene pastel, tabla, fruta, sostener&#10;&#10;Descripción generada automáticamente">
            <a:extLst>
              <a:ext uri="{FF2B5EF4-FFF2-40B4-BE49-F238E27FC236}">
                <a16:creationId xmlns:a16="http://schemas.microsoft.com/office/drawing/2014/main" id="{C89543E9-5A29-914E-B2BC-AAB323FBEF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7" y="1165614"/>
            <a:ext cx="1371600" cy="1422400"/>
          </a:xfrm>
          <a:prstGeom prst="rect">
            <a:avLst/>
          </a:prstGeom>
        </p:spPr>
      </p:pic>
      <p:pic>
        <p:nvPicPr>
          <p:cNvPr id="57" name="Imagen 56" descr="Imagen que contiene pastel, tabla, fruta, sostener&#10;&#10;Descripción generada automáticamente">
            <a:extLst>
              <a:ext uri="{FF2B5EF4-FFF2-40B4-BE49-F238E27FC236}">
                <a16:creationId xmlns:a16="http://schemas.microsoft.com/office/drawing/2014/main" id="{CD6E749B-AF25-B841-8F64-3E0A465A08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4714" y="1165614"/>
            <a:ext cx="1248592" cy="1422400"/>
          </a:xfrm>
          <a:prstGeom prst="rect">
            <a:avLst/>
          </a:prstGeom>
        </p:spPr>
      </p:pic>
      <p:pic>
        <p:nvPicPr>
          <p:cNvPr id="59" name="Imagen 58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1B3FF504-E940-944D-8169-06B9B58C76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3840">
            <a:off x="1308111" y="2649513"/>
            <a:ext cx="470022" cy="214701"/>
          </a:xfrm>
          <a:prstGeom prst="rect">
            <a:avLst/>
          </a:prstGeom>
        </p:spPr>
      </p:pic>
      <p:pic>
        <p:nvPicPr>
          <p:cNvPr id="61" name="Imagen 60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6544659E-76CE-E947-BAC9-04ABAB68E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3840">
            <a:off x="1817063" y="2648764"/>
            <a:ext cx="470022" cy="214701"/>
          </a:xfrm>
          <a:prstGeom prst="rect">
            <a:avLst/>
          </a:prstGeom>
        </p:spPr>
      </p:pic>
      <p:pic>
        <p:nvPicPr>
          <p:cNvPr id="86" name="Imagen 85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28C6F608-1AD7-BA41-9D8F-3E0D035C7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3840">
            <a:off x="2332076" y="2648762"/>
            <a:ext cx="470022" cy="214701"/>
          </a:xfrm>
          <a:prstGeom prst="rect">
            <a:avLst/>
          </a:prstGeom>
        </p:spPr>
      </p:pic>
      <p:pic>
        <p:nvPicPr>
          <p:cNvPr id="87" name="Imagen 86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1DA2355A-F3BE-BD42-8ABA-9FDAA6B7F5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694039" y="2731215"/>
            <a:ext cx="53339" cy="45719"/>
          </a:xfrm>
          <a:prstGeom prst="rect">
            <a:avLst/>
          </a:prstGeom>
        </p:spPr>
      </p:pic>
      <p:pic>
        <p:nvPicPr>
          <p:cNvPr id="88" name="Imagen 87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6BE54E02-1295-BD44-8653-CE63FBDCA2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109045" y="2675560"/>
            <a:ext cx="53339" cy="45719"/>
          </a:xfrm>
          <a:prstGeom prst="rect">
            <a:avLst/>
          </a:prstGeom>
        </p:spPr>
      </p:pic>
      <p:pic>
        <p:nvPicPr>
          <p:cNvPr id="89" name="Imagen 88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075809E0-6A30-9E4A-B2D7-50E38BF624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187165" y="2744061"/>
            <a:ext cx="53339" cy="45719"/>
          </a:xfrm>
          <a:prstGeom prst="rect">
            <a:avLst/>
          </a:prstGeom>
        </p:spPr>
      </p:pic>
      <p:pic>
        <p:nvPicPr>
          <p:cNvPr id="90" name="Imagen 89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0B255912-EEF3-294B-BCB2-A7558C6AEA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2263912" y="2954581"/>
            <a:ext cx="53339" cy="45719"/>
          </a:xfrm>
          <a:prstGeom prst="rect">
            <a:avLst/>
          </a:prstGeom>
        </p:spPr>
      </p:pic>
      <p:pic>
        <p:nvPicPr>
          <p:cNvPr id="91" name="Imagen 90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D9C2D74C-856A-8D49-BD0D-773CF0EEC0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47" y="3078101"/>
            <a:ext cx="74553" cy="63903"/>
          </a:xfrm>
          <a:prstGeom prst="rect">
            <a:avLst/>
          </a:prstGeom>
        </p:spPr>
      </p:pic>
      <p:pic>
        <p:nvPicPr>
          <p:cNvPr id="92" name="Imagen 91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D837C096-1554-2241-975E-56C3ACC1F4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69" y="2720825"/>
            <a:ext cx="88900" cy="76200"/>
          </a:xfrm>
          <a:prstGeom prst="rect">
            <a:avLst/>
          </a:prstGeom>
        </p:spPr>
      </p:pic>
      <p:pic>
        <p:nvPicPr>
          <p:cNvPr id="93" name="Imagen 92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6CBA4953-C4FC-674E-A690-CF7B6DF51C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1493872" y="2585261"/>
            <a:ext cx="53339" cy="45719"/>
          </a:xfrm>
          <a:prstGeom prst="rect">
            <a:avLst/>
          </a:prstGeom>
        </p:spPr>
      </p:pic>
      <p:pic>
        <p:nvPicPr>
          <p:cNvPr id="94" name="Imagen 93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3E245593-814B-E349-961E-5C159F6FB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973">
            <a:off x="1573265" y="2658297"/>
            <a:ext cx="53339" cy="45719"/>
          </a:xfrm>
          <a:prstGeom prst="rect">
            <a:avLst/>
          </a:prstGeom>
        </p:spPr>
      </p:pic>
      <p:pic>
        <p:nvPicPr>
          <p:cNvPr id="65" name="Imagen 64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1123F7E4-5C51-954E-832E-444DA4CA45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6761">
            <a:off x="2303812" y="3131424"/>
            <a:ext cx="127000" cy="165100"/>
          </a:xfrm>
          <a:prstGeom prst="rect">
            <a:avLst/>
          </a:prstGeom>
        </p:spPr>
      </p:pic>
      <p:pic>
        <p:nvPicPr>
          <p:cNvPr id="69" name="Imagen 68" descr="Imagen que contiene moluscos&#10;&#10;Descripción generada automáticamente">
            <a:extLst>
              <a:ext uri="{FF2B5EF4-FFF2-40B4-BE49-F238E27FC236}">
                <a16:creationId xmlns:a16="http://schemas.microsoft.com/office/drawing/2014/main" id="{8ADB1FCF-B0B3-4243-94B4-F12618282C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6373">
            <a:off x="1912152" y="3109448"/>
            <a:ext cx="95855" cy="82161"/>
          </a:xfrm>
          <a:prstGeom prst="rect">
            <a:avLst/>
          </a:prstGeom>
        </p:spPr>
      </p:pic>
      <p:pic>
        <p:nvPicPr>
          <p:cNvPr id="95" name="Imagen 94" descr="Imagen que contiene moluscos, dibujo, luz&#10;&#10;Descripción generada automáticamente">
            <a:extLst>
              <a:ext uri="{FF2B5EF4-FFF2-40B4-BE49-F238E27FC236}">
                <a16:creationId xmlns:a16="http://schemas.microsoft.com/office/drawing/2014/main" id="{2EB90D7A-C6FB-4D47-BFBB-1160A3832C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9441">
            <a:off x="4683356" y="3595363"/>
            <a:ext cx="127000" cy="165100"/>
          </a:xfrm>
          <a:prstGeom prst="rect">
            <a:avLst/>
          </a:prstGeom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30FF9BC9-8680-E24E-981C-8EAC2EBD3733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50024D13-D14C-8248-B06E-483BBA964A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98" name="Picture 20" descr="Antofagasta Minerals">
            <a:extLst>
              <a:ext uri="{FF2B5EF4-FFF2-40B4-BE49-F238E27FC236}">
                <a16:creationId xmlns:a16="http://schemas.microsoft.com/office/drawing/2014/main" id="{127BA3D3-909B-7F49-91AA-513311AC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32BA0B8-8EDE-764A-91CA-BF56D37AD54A}"/>
              </a:ext>
            </a:extLst>
          </p:cNvPr>
          <p:cNvSpPr/>
          <p:nvPr/>
        </p:nvSpPr>
        <p:spPr>
          <a:xfrm>
            <a:off x="1297562" y="954523"/>
            <a:ext cx="1591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2 Chancadores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61FB2E91-413A-9540-A78A-4565B38E0D27}"/>
              </a:ext>
            </a:extLst>
          </p:cNvPr>
          <p:cNvSpPr/>
          <p:nvPr/>
        </p:nvSpPr>
        <p:spPr>
          <a:xfrm>
            <a:off x="2891565" y="2569855"/>
            <a:ext cx="1591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s-CL" sz="1200" dirty="0" err="1">
                <a:latin typeface="Arial" panose="020B0604020202020204" pitchFamily="34" charset="0"/>
                <a:cs typeface="Arial" panose="020B0604020202020204" pitchFamily="34" charset="0"/>
              </a:rPr>
              <a:t>Feeders</a:t>
            </a:r>
            <a:endParaRPr lang="es-C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5A207D59-A108-C64F-84FE-C6160DC54CE2}"/>
              </a:ext>
            </a:extLst>
          </p:cNvPr>
          <p:cNvSpPr/>
          <p:nvPr/>
        </p:nvSpPr>
        <p:spPr>
          <a:xfrm>
            <a:off x="1381708" y="3570009"/>
            <a:ext cx="1204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Correa 1 </a:t>
            </a:r>
          </a:p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CV005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02D8CA7-5484-F74D-B9EA-3DCE4F2C355C}"/>
              </a:ext>
            </a:extLst>
          </p:cNvPr>
          <p:cNvSpPr/>
          <p:nvPr/>
        </p:nvSpPr>
        <p:spPr>
          <a:xfrm>
            <a:off x="3683523" y="4089198"/>
            <a:ext cx="1204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Correa 2 </a:t>
            </a:r>
          </a:p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CV006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20297A8F-F815-E548-8BC3-3934189341C8}"/>
              </a:ext>
            </a:extLst>
          </p:cNvPr>
          <p:cNvSpPr/>
          <p:nvPr/>
        </p:nvSpPr>
        <p:spPr>
          <a:xfrm>
            <a:off x="5095045" y="4324667"/>
            <a:ext cx="1204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Correa 3 </a:t>
            </a:r>
          </a:p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CV007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21ED5B1A-5174-DA42-AEAF-358FBE20498A}"/>
              </a:ext>
            </a:extLst>
          </p:cNvPr>
          <p:cNvSpPr/>
          <p:nvPr/>
        </p:nvSpPr>
        <p:spPr>
          <a:xfrm>
            <a:off x="-123725" y="2189532"/>
            <a:ext cx="12042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Stock Pile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9BD5EA77-E2EC-3948-9D49-24BC5D795D40}"/>
              </a:ext>
            </a:extLst>
          </p:cNvPr>
          <p:cNvSpPr/>
          <p:nvPr/>
        </p:nvSpPr>
        <p:spPr>
          <a:xfrm>
            <a:off x="5430319" y="1936073"/>
            <a:ext cx="3496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¿Se pueden generar modelos predictivos de energía?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77A6F27F-248F-794F-85CD-FA1D70B50A8E}"/>
              </a:ext>
            </a:extLst>
          </p:cNvPr>
          <p:cNvSpPr/>
          <p:nvPr/>
        </p:nvSpPr>
        <p:spPr>
          <a:xfrm>
            <a:off x="5360222" y="989748"/>
            <a:ext cx="3416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¿Que variables inciden en la generación de energía?</a:t>
            </a:r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386E50A6-2C41-4842-8E2E-1B89BEAA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136" y="2671643"/>
            <a:ext cx="3761230" cy="929130"/>
          </a:xfrm>
          <a:prstGeom prst="rect">
            <a:avLst/>
          </a:prstGeom>
        </p:spPr>
      </p:pic>
      <p:sp>
        <p:nvSpPr>
          <p:cNvPr id="104" name="Rectángulo 103">
            <a:extLst>
              <a:ext uri="{FF2B5EF4-FFF2-40B4-BE49-F238E27FC236}">
                <a16:creationId xmlns:a16="http://schemas.microsoft.com/office/drawing/2014/main" id="{4C6D6408-20D8-C747-B1EB-6DFDA1EE2673}"/>
              </a:ext>
            </a:extLst>
          </p:cNvPr>
          <p:cNvSpPr/>
          <p:nvPr/>
        </p:nvSpPr>
        <p:spPr>
          <a:xfrm>
            <a:off x="5452696" y="2960389"/>
            <a:ext cx="3496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¿La energía puede predecir la mantención y operación de la faena?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9778584-CFC1-8E4C-81A1-7F07CE659158}"/>
              </a:ext>
            </a:extLst>
          </p:cNvPr>
          <p:cNvSpPr/>
          <p:nvPr/>
        </p:nvSpPr>
        <p:spPr>
          <a:xfrm>
            <a:off x="499121" y="3529103"/>
            <a:ext cx="12042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Pesómetro</a:t>
            </a:r>
          </a:p>
          <a:p>
            <a:pPr algn="ctr"/>
            <a:r>
              <a:rPr lang="es-CL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358BD84D-00D7-8047-8FE4-5113E831D44C}"/>
              </a:ext>
            </a:extLst>
          </p:cNvPr>
          <p:cNvSpPr/>
          <p:nvPr/>
        </p:nvSpPr>
        <p:spPr>
          <a:xfrm>
            <a:off x="2566712" y="3896577"/>
            <a:ext cx="12042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Pesómetro</a:t>
            </a:r>
          </a:p>
          <a:p>
            <a:pPr algn="ctr"/>
            <a:r>
              <a:rPr lang="es-CL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</a:p>
        </p:txBody>
      </p:sp>
      <p:pic>
        <p:nvPicPr>
          <p:cNvPr id="101" name="Picture 2" descr="Resultado de imagen para logo expande mineria">
            <a:extLst>
              <a:ext uri="{FF2B5EF4-FFF2-40B4-BE49-F238E27FC236}">
                <a16:creationId xmlns:a16="http://schemas.microsoft.com/office/drawing/2014/main" id="{E33F3942-6384-7D48-90AC-E29658C3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68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76648D0-3462-424E-8595-D9953FA3D9B4}"/>
              </a:ext>
            </a:extLst>
          </p:cNvPr>
          <p:cNvSpPr txBox="1"/>
          <p:nvPr/>
        </p:nvSpPr>
        <p:spPr>
          <a:xfrm>
            <a:off x="5450594" y="3119922"/>
            <a:ext cx="4389159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Correas en serie (Se modela según CV005).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Tiempo de bloque en cada correa conocido.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Largo de correas conocido (según velocidad).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Correlación de energía por correa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Pendiente de correas.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2882F6-DDBA-004B-B88D-C34F1DE5197A}"/>
              </a:ext>
            </a:extLst>
          </p:cNvPr>
          <p:cNvSpPr/>
          <p:nvPr/>
        </p:nvSpPr>
        <p:spPr>
          <a:xfrm>
            <a:off x="401003" y="330253"/>
            <a:ext cx="559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EXPLORATORIA - ¿Qué modelar?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9F747CC-BBD3-704A-833D-636466891D25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5AC3C8A-06D5-6A4F-97BA-5713D6D3433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14" name="Picture 20" descr="Antofagasta Minerals">
            <a:extLst>
              <a:ext uri="{FF2B5EF4-FFF2-40B4-BE49-F238E27FC236}">
                <a16:creationId xmlns:a16="http://schemas.microsoft.com/office/drawing/2014/main" id="{2E9C49F3-3138-7C4A-A17E-F5D1EE1A8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A9C0A603-C033-DD48-9875-6C911BA36848}"/>
              </a:ext>
            </a:extLst>
          </p:cNvPr>
          <p:cNvGrpSpPr/>
          <p:nvPr/>
        </p:nvGrpSpPr>
        <p:grpSpPr>
          <a:xfrm>
            <a:off x="651672" y="774876"/>
            <a:ext cx="3047679" cy="2157795"/>
            <a:chOff x="651672" y="774876"/>
            <a:chExt cx="3047679" cy="2157795"/>
          </a:xfrm>
        </p:grpSpPr>
        <p:pic>
          <p:nvPicPr>
            <p:cNvPr id="16" name="Imagen 15" descr="Una captura de pantalla de una red social&#10;&#10;Descripción generada automáticamente">
              <a:extLst>
                <a:ext uri="{FF2B5EF4-FFF2-40B4-BE49-F238E27FC236}">
                  <a16:creationId xmlns:a16="http://schemas.microsoft.com/office/drawing/2014/main" id="{89DCD0CA-C027-D240-A788-4EF62D72F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72" y="981516"/>
              <a:ext cx="3047679" cy="1522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DCA4F08-F2F0-CC42-83F9-6DC4C331C859}"/>
                </a:ext>
              </a:extLst>
            </p:cNvPr>
            <p:cNvSpPr txBox="1"/>
            <p:nvPr/>
          </p:nvSpPr>
          <p:spPr>
            <a:xfrm>
              <a:off x="995981" y="774876"/>
              <a:ext cx="25651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CV005 – CV006 – CV007 v/s 4 Enero 2018</a:t>
              </a:r>
            </a:p>
          </p:txBody>
        </p:sp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A5F677DA-4999-124E-A581-9B30C6C41898}"/>
                </a:ext>
              </a:extLst>
            </p:cNvPr>
            <p:cNvCxnSpPr/>
            <p:nvPr/>
          </p:nvCxnSpPr>
          <p:spPr>
            <a:xfrm>
              <a:off x="2166551" y="2612940"/>
              <a:ext cx="0" cy="319731"/>
            </a:xfrm>
            <a:prstGeom prst="straightConnector1">
              <a:avLst/>
            </a:prstGeom>
            <a:ln w="28575">
              <a:solidFill>
                <a:srgbClr val="2038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43F980B-C9CF-2847-9098-B7F860E0358D}"/>
                </a:ext>
              </a:extLst>
            </p:cNvPr>
            <p:cNvSpPr txBox="1"/>
            <p:nvPr/>
          </p:nvSpPr>
          <p:spPr>
            <a:xfrm>
              <a:off x="1944406" y="2673547"/>
              <a:ext cx="148488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600" dirty="0">
                  <a:latin typeface="Arial" panose="020B0604020202020204" pitchFamily="34" charset="0"/>
                  <a:cs typeface="Arial" panose="020B0604020202020204" pitchFamily="34" charset="0"/>
                </a:rPr>
                <a:t>Visualización aumentada</a:t>
              </a:r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15D7B42F-6988-CA44-9CFE-922A7CB9B69F}"/>
              </a:ext>
            </a:extLst>
          </p:cNvPr>
          <p:cNvGrpSpPr/>
          <p:nvPr/>
        </p:nvGrpSpPr>
        <p:grpSpPr>
          <a:xfrm>
            <a:off x="416290" y="2736765"/>
            <a:ext cx="4346210" cy="1971734"/>
            <a:chOff x="416290" y="2736765"/>
            <a:chExt cx="4346210" cy="1971734"/>
          </a:xfrm>
        </p:grpSpPr>
        <p:pic>
          <p:nvPicPr>
            <p:cNvPr id="10" name="Imagen 9" descr="Imagen que contiene texto, mapa&#10;&#10;Descripción generada automáticamente">
              <a:extLst>
                <a:ext uri="{FF2B5EF4-FFF2-40B4-BE49-F238E27FC236}">
                  <a16:creationId xmlns:a16="http://schemas.microsoft.com/office/drawing/2014/main" id="{7EBA6653-75D8-8E4F-8BA7-4626CCE0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72" y="3185938"/>
              <a:ext cx="3047679" cy="1522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3A02128-8126-6F48-A071-1A47828A45EF}"/>
                </a:ext>
              </a:extLst>
            </p:cNvPr>
            <p:cNvSpPr txBox="1"/>
            <p:nvPr/>
          </p:nvSpPr>
          <p:spPr>
            <a:xfrm>
              <a:off x="416290" y="2966354"/>
              <a:ext cx="3521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CV005 – CV006 – CV007 v/s 4 Enero 2018 (18:00-21:00 pm)</a:t>
              </a:r>
            </a:p>
          </p:txBody>
        </p: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177BDC77-1485-C54F-9189-5802A6330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215" y="2736765"/>
              <a:ext cx="0" cy="1235160"/>
            </a:xfrm>
            <a:prstGeom prst="straightConnector1">
              <a:avLst/>
            </a:prstGeom>
            <a:ln w="28575">
              <a:solidFill>
                <a:srgbClr val="2038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B6569E70-34BD-9948-836D-F316E5C0F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4907" y="3971925"/>
              <a:ext cx="906010" cy="0"/>
            </a:xfrm>
            <a:prstGeom prst="line">
              <a:avLst/>
            </a:prstGeom>
            <a:ln w="28575">
              <a:solidFill>
                <a:srgbClr val="2038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37BABEE6-4DAE-EE47-9BF0-A9F949EC15D5}"/>
                </a:ext>
              </a:extLst>
            </p:cNvPr>
            <p:cNvSpPr txBox="1"/>
            <p:nvPr/>
          </p:nvSpPr>
          <p:spPr>
            <a:xfrm>
              <a:off x="3721257" y="4009136"/>
              <a:ext cx="1041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600" dirty="0">
                  <a:latin typeface="Arial" panose="020B0604020202020204" pitchFamily="34" charset="0"/>
                  <a:cs typeface="Arial" panose="020B0604020202020204" pitchFamily="34" charset="0"/>
                </a:rPr>
                <a:t>Visualización aumentada y coeficiente de variación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A86C5C13-7A66-514B-AAAD-5A27C980450F}"/>
              </a:ext>
            </a:extLst>
          </p:cNvPr>
          <p:cNvGrpSpPr/>
          <p:nvPr/>
        </p:nvGrpSpPr>
        <p:grpSpPr>
          <a:xfrm>
            <a:off x="4187472" y="771268"/>
            <a:ext cx="3420081" cy="1724570"/>
            <a:chOff x="4187472" y="771268"/>
            <a:chExt cx="3420081" cy="1724570"/>
          </a:xfrm>
        </p:grpSpPr>
        <p:pic>
          <p:nvPicPr>
            <p:cNvPr id="12" name="Imagen 11" descr="Imagen que contiene texto, mapa&#10;&#10;Descripción generada automáticamente">
              <a:extLst>
                <a:ext uri="{FF2B5EF4-FFF2-40B4-BE49-F238E27FC236}">
                  <a16:creationId xmlns:a16="http://schemas.microsoft.com/office/drawing/2014/main" id="{39FEFD30-BDE1-4C42-A870-7DD839179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990" y="973281"/>
              <a:ext cx="3047673" cy="1522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D20DE39-0440-BB44-88F7-5D4AE4556887}"/>
                </a:ext>
              </a:extLst>
            </p:cNvPr>
            <p:cNvSpPr txBox="1"/>
            <p:nvPr/>
          </p:nvSpPr>
          <p:spPr>
            <a:xfrm>
              <a:off x="4187472" y="771268"/>
              <a:ext cx="342008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CV005 – CV006 – CV007 v/s 4 Enero 2018 (18:10-18:50 pm)</a:t>
              </a:r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7ACC717-9275-A94A-9AC0-E8E8A6D4B581}"/>
                </a:ext>
              </a:extLst>
            </p:cNvPr>
            <p:cNvCxnSpPr/>
            <p:nvPr/>
          </p:nvCxnSpPr>
          <p:spPr>
            <a:xfrm>
              <a:off x="4620322" y="2167077"/>
              <a:ext cx="771691" cy="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CCD3BEA4-783E-EA42-ADFD-7BAA505DA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0322" y="2136775"/>
              <a:ext cx="0" cy="72586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B9046DC-8799-0941-B299-9C2916538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925" y="2133600"/>
              <a:ext cx="0" cy="72586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283F626B-BF2F-504C-A4F2-2B25F409D011}"/>
                </a:ext>
              </a:extLst>
            </p:cNvPr>
            <p:cNvCxnSpPr>
              <a:cxnSpLocks/>
            </p:cNvCxnSpPr>
            <p:nvPr/>
          </p:nvCxnSpPr>
          <p:spPr>
            <a:xfrm>
              <a:off x="5414072" y="1516641"/>
              <a:ext cx="768350" cy="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EECE97B3-78CF-894C-8812-6440806A2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4072" y="1486339"/>
              <a:ext cx="0" cy="72586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BDA51080-3C2A-0747-8550-AC8F2F539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422" y="1483164"/>
              <a:ext cx="0" cy="72586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4ABDC61B-6F7A-7541-8F03-9AE26FF4A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4547" y="1555750"/>
              <a:ext cx="0" cy="574236"/>
            </a:xfrm>
            <a:prstGeom prst="line">
              <a:avLst/>
            </a:prstGeom>
            <a:ln w="3175">
              <a:solidFill>
                <a:schemeClr val="accent6">
                  <a:lumMod val="5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7D0762FA-92C2-D447-B149-BD84DFC3A57E}"/>
              </a:ext>
            </a:extLst>
          </p:cNvPr>
          <p:cNvGrpSpPr/>
          <p:nvPr/>
        </p:nvGrpSpPr>
        <p:grpSpPr>
          <a:xfrm>
            <a:off x="6833002" y="854675"/>
            <a:ext cx="2485190" cy="1971908"/>
            <a:chOff x="6833002" y="854675"/>
            <a:chExt cx="2485190" cy="1971908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279B53C3-C67C-B848-B88E-BA2B7E2D1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36192" y="1177806"/>
              <a:ext cx="1617669" cy="132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B6D3310-870E-854C-BE25-0E5609C180B2}"/>
                </a:ext>
              </a:extLst>
            </p:cNvPr>
            <p:cNvSpPr txBox="1"/>
            <p:nvPr/>
          </p:nvSpPr>
          <p:spPr>
            <a:xfrm>
              <a:off x="7485384" y="854675"/>
              <a:ext cx="1529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Coeficiente de variación energía respecto a CV005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C3BD5A31-974B-8844-8010-BD5C248E5A0E}"/>
                </a:ext>
              </a:extLst>
            </p:cNvPr>
            <p:cNvSpPr txBox="1"/>
            <p:nvPr/>
          </p:nvSpPr>
          <p:spPr>
            <a:xfrm>
              <a:off x="7788999" y="2626528"/>
              <a:ext cx="152919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5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CV006 = </a:t>
              </a:r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⍺</a:t>
              </a:r>
              <a:r>
                <a:rPr lang="es-ES_tradnl" sz="500" dirty="0">
                  <a:latin typeface="Arial" panose="020B0604020202020204" pitchFamily="34" charset="0"/>
                  <a:cs typeface="Arial" panose="020B0604020202020204" pitchFamily="34" charset="0"/>
                </a:rPr>
                <a:t> x CV005  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FC57C785-0CB0-6145-B8E7-74F97D1D3822}"/>
                </a:ext>
              </a:extLst>
            </p:cNvPr>
            <p:cNvSpPr txBox="1"/>
            <p:nvPr/>
          </p:nvSpPr>
          <p:spPr>
            <a:xfrm>
              <a:off x="6833002" y="2622430"/>
              <a:ext cx="152919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500" dirty="0">
                  <a:latin typeface="Arial" panose="020B0604020202020204" pitchFamily="34" charset="0"/>
                  <a:cs typeface="Arial" panose="020B0604020202020204" pitchFamily="34" charset="0"/>
                </a:rPr>
                <a:t>Energía CV007 = </a:t>
              </a:r>
              <a:r>
                <a:rPr lang="es-ES_tradnl" sz="700" dirty="0">
                  <a:latin typeface="Arial" panose="020B0604020202020204" pitchFamily="34" charset="0"/>
                  <a:cs typeface="Arial" panose="020B0604020202020204" pitchFamily="34" charset="0"/>
                </a:rPr>
                <a:t>⍵</a:t>
              </a:r>
              <a:r>
                <a:rPr lang="es-ES_tradnl" sz="500" dirty="0">
                  <a:latin typeface="Arial" panose="020B0604020202020204" pitchFamily="34" charset="0"/>
                  <a:cs typeface="Arial" panose="020B0604020202020204" pitchFamily="34" charset="0"/>
                </a:rPr>
                <a:t> x CV005  </a:t>
              </a:r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FBC1E224-06A9-1448-8D42-7B227AE49567}"/>
                </a:ext>
              </a:extLst>
            </p:cNvPr>
            <p:cNvSpPr/>
            <p:nvPr/>
          </p:nvSpPr>
          <p:spPr>
            <a:xfrm>
              <a:off x="7669598" y="1367238"/>
              <a:ext cx="26161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⍵</a:t>
              </a:r>
              <a:endParaRPr lang="es-ES_tradnl" dirty="0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100B4ADF-A428-7846-B6BB-251FE1D36485}"/>
                </a:ext>
              </a:extLst>
            </p:cNvPr>
            <p:cNvSpPr/>
            <p:nvPr/>
          </p:nvSpPr>
          <p:spPr>
            <a:xfrm>
              <a:off x="8159511" y="1367517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800" dirty="0">
                  <a:latin typeface="Arial" panose="020B0604020202020204" pitchFamily="34" charset="0"/>
                  <a:cs typeface="Arial" panose="020B0604020202020204" pitchFamily="34" charset="0"/>
                </a:rPr>
                <a:t>⍺</a:t>
              </a:r>
              <a:endParaRPr lang="es-ES_tradnl" dirty="0"/>
            </a:p>
          </p:txBody>
        </p: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A8E4FA81-8284-394F-95F5-B7A7D2C8C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7293" y="2530355"/>
              <a:ext cx="0" cy="140017"/>
            </a:xfrm>
            <a:prstGeom prst="straightConnector1">
              <a:avLst/>
            </a:prstGeom>
            <a:ln w="19050">
              <a:solidFill>
                <a:srgbClr val="2038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DBBF2AE8-DED3-B147-AD00-B61C9B5E2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6068" y="2530355"/>
              <a:ext cx="0" cy="14001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Imagen 58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7EC02020-7547-1648-BBD2-6499FB1732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3184914"/>
            <a:ext cx="243082" cy="243082"/>
          </a:xfrm>
          <a:prstGeom prst="rect">
            <a:avLst/>
          </a:prstGeom>
        </p:spPr>
      </p:pic>
      <p:pic>
        <p:nvPicPr>
          <p:cNvPr id="60" name="Imagen 59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DA0AAD2B-9E4C-8D4E-BD31-F181E6B23D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3457620"/>
            <a:ext cx="243082" cy="243082"/>
          </a:xfrm>
          <a:prstGeom prst="rect">
            <a:avLst/>
          </a:prstGeom>
        </p:spPr>
      </p:pic>
      <p:pic>
        <p:nvPicPr>
          <p:cNvPr id="61" name="Imagen 60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4C9A0115-4232-604F-9354-77531B2263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3728692"/>
            <a:ext cx="243082" cy="243082"/>
          </a:xfrm>
          <a:prstGeom prst="rect">
            <a:avLst/>
          </a:prstGeom>
        </p:spPr>
      </p:pic>
      <p:pic>
        <p:nvPicPr>
          <p:cNvPr id="62" name="Imagen 61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91574F2C-E660-5741-ACAD-EF047B1357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4014167"/>
            <a:ext cx="243082" cy="243082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F16282CA-D617-114E-8F79-89EFF090B01A}"/>
              </a:ext>
            </a:extLst>
          </p:cNvPr>
          <p:cNvSpPr txBox="1"/>
          <p:nvPr/>
        </p:nvSpPr>
        <p:spPr>
          <a:xfrm>
            <a:off x="5376732" y="1618694"/>
            <a:ext cx="65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" dirty="0">
                <a:latin typeface="Arial" panose="020B0604020202020204" pitchFamily="34" charset="0"/>
                <a:cs typeface="Arial" panose="020B0604020202020204" pitchFamily="34" charset="0"/>
              </a:rPr>
              <a:t>Desfase de tiempo entre correas</a:t>
            </a:r>
          </a:p>
        </p:txBody>
      </p:sp>
      <p:pic>
        <p:nvPicPr>
          <p:cNvPr id="64" name="Imagen 63" descr="Imagen que contiene firmar, señal, frente, calle&#10;&#10;Descripción generada automáticamente">
            <a:extLst>
              <a:ext uri="{FF2B5EF4-FFF2-40B4-BE49-F238E27FC236}">
                <a16:creationId xmlns:a16="http://schemas.microsoft.com/office/drawing/2014/main" id="{C0F88956-EF1E-DC42-969A-D2E2225F30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3" y="4276271"/>
            <a:ext cx="243082" cy="243082"/>
          </a:xfrm>
          <a:prstGeom prst="rect">
            <a:avLst/>
          </a:prstGeom>
        </p:spPr>
      </p:pic>
      <p:pic>
        <p:nvPicPr>
          <p:cNvPr id="46" name="Picture 2" descr="Resultado de imagen para logo expande mineria">
            <a:extLst>
              <a:ext uri="{FF2B5EF4-FFF2-40B4-BE49-F238E27FC236}">
                <a16:creationId xmlns:a16="http://schemas.microsoft.com/office/drawing/2014/main" id="{A00055A4-EE7B-4B10-A12F-7B76D5CC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71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683D8EE3-170B-4E43-BCEF-506B856D0DB5}"/>
              </a:ext>
            </a:extLst>
          </p:cNvPr>
          <p:cNvCxnSpPr>
            <a:cxnSpLocks/>
          </p:cNvCxnSpPr>
          <p:nvPr/>
        </p:nvCxnSpPr>
        <p:spPr>
          <a:xfrm>
            <a:off x="390466" y="655996"/>
            <a:ext cx="846549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F49AF01-4213-5E43-8E9E-57FDF6B2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7" y="214513"/>
            <a:ext cx="1163178" cy="432811"/>
          </a:xfrm>
          <a:prstGeom prst="rect">
            <a:avLst/>
          </a:prstGeom>
        </p:spPr>
      </p:pic>
      <p:pic>
        <p:nvPicPr>
          <p:cNvPr id="7" name="Picture 20" descr="Antofagasta Minerals">
            <a:extLst>
              <a:ext uri="{FF2B5EF4-FFF2-40B4-BE49-F238E27FC236}">
                <a16:creationId xmlns:a16="http://schemas.microsoft.com/office/drawing/2014/main" id="{B9965C17-3FBD-AC47-BC5A-B87105CC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6092663" y="267695"/>
            <a:ext cx="1515962" cy="3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B807F3A-8630-C242-96C3-E8A83986AF11}"/>
              </a:ext>
            </a:extLst>
          </p:cNvPr>
          <p:cNvSpPr txBox="1"/>
          <p:nvPr/>
        </p:nvSpPr>
        <p:spPr>
          <a:xfrm>
            <a:off x="4128972" y="2801400"/>
            <a:ext cx="18710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>
                <a:latin typeface="Arial" panose="020B0604020202020204" pitchFamily="34" charset="0"/>
                <a:cs typeface="Arial" panose="020B0604020202020204" pitchFamily="34" charset="0"/>
              </a:rPr>
              <a:t>Correlación entre variables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559A241-EA58-1947-BA94-A3E3AFEE8B75}"/>
              </a:ext>
            </a:extLst>
          </p:cNvPr>
          <p:cNvSpPr/>
          <p:nvPr/>
        </p:nvSpPr>
        <p:spPr>
          <a:xfrm>
            <a:off x="0" y="4787154"/>
            <a:ext cx="9144000" cy="3836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EF05516-567C-6C4D-BEFF-5F8A51714A8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46" y="4792596"/>
            <a:ext cx="1064402" cy="396057"/>
          </a:xfrm>
          <a:prstGeom prst="rect">
            <a:avLst/>
          </a:prstGeom>
        </p:spPr>
      </p:pic>
      <p:pic>
        <p:nvPicPr>
          <p:cNvPr id="21" name="Picture 20" descr="Antofagasta Minerals">
            <a:extLst>
              <a:ext uri="{FF2B5EF4-FFF2-40B4-BE49-F238E27FC236}">
                <a16:creationId xmlns:a16="http://schemas.microsoft.com/office/drawing/2014/main" id="{AA11FC88-1E68-6E4A-97FE-558DFE881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1"/>
          <a:stretch/>
        </p:blipFill>
        <p:spPr bwMode="auto">
          <a:xfrm>
            <a:off x="267551" y="4892206"/>
            <a:ext cx="1206806" cy="2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FA1AB204-8ED7-7546-A8C2-B98091AABFF9}"/>
              </a:ext>
            </a:extLst>
          </p:cNvPr>
          <p:cNvSpPr/>
          <p:nvPr/>
        </p:nvSpPr>
        <p:spPr>
          <a:xfrm>
            <a:off x="401003" y="330253"/>
            <a:ext cx="559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EXPLORATORIA - ¿Qué modelar?</a:t>
            </a:r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2D22BE35-E218-1E49-83D8-8934FEADE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51846"/>
              </p:ext>
            </p:extLst>
          </p:nvPr>
        </p:nvGraphicFramePr>
        <p:xfrm>
          <a:off x="474133" y="3072048"/>
          <a:ext cx="8153400" cy="1324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931477982"/>
                    </a:ext>
                  </a:extLst>
                </a:gridCol>
                <a:gridCol w="701788">
                  <a:extLst>
                    <a:ext uri="{9D8B030D-6E8A-4147-A177-3AD203B41FA5}">
                      <a16:colId xmlns:a16="http://schemas.microsoft.com/office/drawing/2014/main" val="1437433319"/>
                    </a:ext>
                  </a:extLst>
                </a:gridCol>
                <a:gridCol w="703679">
                  <a:extLst>
                    <a:ext uri="{9D8B030D-6E8A-4147-A177-3AD203B41FA5}">
                      <a16:colId xmlns:a16="http://schemas.microsoft.com/office/drawing/2014/main" val="934616882"/>
                    </a:ext>
                  </a:extLst>
                </a:gridCol>
                <a:gridCol w="804333">
                  <a:extLst>
                    <a:ext uri="{9D8B030D-6E8A-4147-A177-3AD203B41FA5}">
                      <a16:colId xmlns:a16="http://schemas.microsoft.com/office/drawing/2014/main" val="4287041013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129783527"/>
                    </a:ext>
                  </a:extLst>
                </a:gridCol>
                <a:gridCol w="821266">
                  <a:extLst>
                    <a:ext uri="{9D8B030D-6E8A-4147-A177-3AD203B41FA5}">
                      <a16:colId xmlns:a16="http://schemas.microsoft.com/office/drawing/2014/main" val="1797953431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val="2234889599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1173905404"/>
                    </a:ext>
                  </a:extLst>
                </a:gridCol>
                <a:gridCol w="832679">
                  <a:extLst>
                    <a:ext uri="{9D8B030D-6E8A-4147-A177-3AD203B41FA5}">
                      <a16:colId xmlns:a16="http://schemas.microsoft.com/office/drawing/2014/main" val="3092738394"/>
                    </a:ext>
                  </a:extLst>
                </a:gridCol>
                <a:gridCol w="1021521">
                  <a:extLst>
                    <a:ext uri="{9D8B030D-6E8A-4147-A177-3AD203B41FA5}">
                      <a16:colId xmlns:a16="http://schemas.microsoft.com/office/drawing/2014/main" val="685759393"/>
                    </a:ext>
                  </a:extLst>
                </a:gridCol>
              </a:tblGrid>
              <a:tr h="2180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P1.CV.005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P2.CV.005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VEL_FEEDER_220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VEL_FEEDER_225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VEL_FEEDER_230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VEL_FEEDER_235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TORQUE_P5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FEEDERS_FUNCIONANDO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08583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-0,20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-0,95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94249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P1.CV.005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0,99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563575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P2.CV.005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0,92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-0,94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0,98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46665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VEL_FEEDER_220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-0,04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-0,83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65274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VEL_FEEDER_225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12409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VEL_FEEDER_230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05995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VEL_FEEDER_235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-0,20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-0,04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-0,19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0,23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4779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TORQUE_P5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-0,86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-0,19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-0,93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049172"/>
                  </a:ext>
                </a:extLst>
              </a:tr>
              <a:tr h="122974">
                <a:tc>
                  <a:txBody>
                    <a:bodyPr/>
                    <a:lstStyle/>
                    <a:p>
                      <a:pPr algn="r" fontAlgn="t"/>
                      <a:r>
                        <a:rPr lang="es-CL" sz="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FEEDERS_FUNCIONANDO</a:t>
                      </a: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-0,93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49" marR="6149" marT="6149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26373"/>
                  </a:ext>
                </a:extLst>
              </a:tr>
            </a:tbl>
          </a:graphicData>
        </a:graphic>
      </p:graphicFrame>
      <p:sp>
        <p:nvSpPr>
          <p:cNvPr id="27" name="Abrir corchete 26">
            <a:extLst>
              <a:ext uri="{FF2B5EF4-FFF2-40B4-BE49-F238E27FC236}">
                <a16:creationId xmlns:a16="http://schemas.microsoft.com/office/drawing/2014/main" id="{A5A98156-A5DE-C14D-B09B-2E9C9ADD93F2}"/>
              </a:ext>
            </a:extLst>
          </p:cNvPr>
          <p:cNvSpPr/>
          <p:nvPr/>
        </p:nvSpPr>
        <p:spPr>
          <a:xfrm>
            <a:off x="1600200" y="3227295"/>
            <a:ext cx="45719" cy="124460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Abrir corchete 27">
            <a:extLst>
              <a:ext uri="{FF2B5EF4-FFF2-40B4-BE49-F238E27FC236}">
                <a16:creationId xmlns:a16="http://schemas.microsoft.com/office/drawing/2014/main" id="{619B5C16-0770-4944-970C-8149C6490618}"/>
              </a:ext>
            </a:extLst>
          </p:cNvPr>
          <p:cNvSpPr/>
          <p:nvPr/>
        </p:nvSpPr>
        <p:spPr>
          <a:xfrm flipH="1">
            <a:off x="8305952" y="3227296"/>
            <a:ext cx="45719" cy="124460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CD3333F-93CB-DB4C-9216-ABA32F12C874}"/>
              </a:ext>
            </a:extLst>
          </p:cNvPr>
          <p:cNvGrpSpPr/>
          <p:nvPr/>
        </p:nvGrpSpPr>
        <p:grpSpPr>
          <a:xfrm>
            <a:off x="463247" y="750235"/>
            <a:ext cx="4280747" cy="1905517"/>
            <a:chOff x="474133" y="841803"/>
            <a:chExt cx="4280747" cy="1905517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4D08AC59-F14C-F543-A01A-DC610F7D2E1B}"/>
                </a:ext>
              </a:extLst>
            </p:cNvPr>
            <p:cNvGrpSpPr/>
            <p:nvPr/>
          </p:nvGrpSpPr>
          <p:grpSpPr>
            <a:xfrm>
              <a:off x="484749" y="841803"/>
              <a:ext cx="4270131" cy="1905517"/>
              <a:chOff x="356362" y="1125492"/>
              <a:chExt cx="4398518" cy="1810309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F064B398-8080-2A46-A40F-2A61808E0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076" y="1219964"/>
                <a:ext cx="4283804" cy="1592291"/>
              </a:xfrm>
              <a:prstGeom prst="rect">
                <a:avLst/>
              </a:prstGeom>
            </p:spPr>
          </p:pic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E684841-FC0C-E54E-AC44-DDAB6C0FBDB6}"/>
                  </a:ext>
                </a:extLst>
              </p:cNvPr>
              <p:cNvSpPr txBox="1"/>
              <p:nvPr/>
            </p:nvSpPr>
            <p:spPr>
              <a:xfrm>
                <a:off x="1949417" y="1125492"/>
                <a:ext cx="1643274" cy="219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Histograma Energía CV005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0D2B48F-DBCF-EB48-8FF8-FF373A753889}"/>
                  </a:ext>
                </a:extLst>
              </p:cNvPr>
              <p:cNvSpPr txBox="1"/>
              <p:nvPr/>
            </p:nvSpPr>
            <p:spPr>
              <a:xfrm>
                <a:off x="2458257" y="2760362"/>
                <a:ext cx="469271" cy="175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600" dirty="0">
                    <a:latin typeface="Arial" panose="020B0604020202020204" pitchFamily="34" charset="0"/>
                    <a:cs typeface="Arial" panose="020B0604020202020204" pitchFamily="34" charset="0"/>
                  </a:rPr>
                  <a:t>Energía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E7B0975-4C14-9D42-98A7-53534A630C34}"/>
                  </a:ext>
                </a:extLst>
              </p:cNvPr>
              <p:cNvSpPr txBox="1"/>
              <p:nvPr/>
            </p:nvSpPr>
            <p:spPr>
              <a:xfrm>
                <a:off x="356362" y="1738197"/>
                <a:ext cx="178950" cy="45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Datos</a:t>
                </a:r>
              </a:p>
            </p:txBody>
          </p:sp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9136722E-3A9E-4E44-A765-39D63323A992}"/>
                </a:ext>
              </a:extLst>
            </p:cNvPr>
            <p:cNvSpPr/>
            <p:nvPr/>
          </p:nvSpPr>
          <p:spPr>
            <a:xfrm>
              <a:off x="474133" y="1035474"/>
              <a:ext cx="4218779" cy="169409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B18EF67-EAEA-6348-9E5C-52D5059496AE}"/>
              </a:ext>
            </a:extLst>
          </p:cNvPr>
          <p:cNvSpPr/>
          <p:nvPr/>
        </p:nvSpPr>
        <p:spPr>
          <a:xfrm>
            <a:off x="5117601" y="953288"/>
            <a:ext cx="3329170" cy="16847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4EEED4D-D11D-8548-97A2-80285DDB34BC}"/>
              </a:ext>
            </a:extLst>
          </p:cNvPr>
          <p:cNvSpPr/>
          <p:nvPr/>
        </p:nvSpPr>
        <p:spPr>
          <a:xfrm>
            <a:off x="1645919" y="3263416"/>
            <a:ext cx="6660033" cy="394498"/>
          </a:xfrm>
          <a:prstGeom prst="rect">
            <a:avLst/>
          </a:prstGeom>
          <a:solidFill>
            <a:srgbClr val="FFC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BF4A952-18AC-0644-9439-B0E69AC94E76}"/>
              </a:ext>
            </a:extLst>
          </p:cNvPr>
          <p:cNvSpPr/>
          <p:nvPr/>
        </p:nvSpPr>
        <p:spPr>
          <a:xfrm>
            <a:off x="1645919" y="3659881"/>
            <a:ext cx="1969809" cy="783738"/>
          </a:xfrm>
          <a:prstGeom prst="rect">
            <a:avLst/>
          </a:prstGeom>
          <a:solidFill>
            <a:srgbClr val="FFC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5F0E12F-4133-744F-B7B5-36C0B2629707}"/>
              </a:ext>
            </a:extLst>
          </p:cNvPr>
          <p:cNvSpPr txBox="1"/>
          <p:nvPr/>
        </p:nvSpPr>
        <p:spPr>
          <a:xfrm>
            <a:off x="132620" y="4586537"/>
            <a:ext cx="13356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Sin </a:t>
            </a:r>
            <a:r>
              <a:rPr lang="es-ES_tradnl" sz="7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s-ES_tradnl" sz="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 valores nulos</a:t>
            </a:r>
          </a:p>
        </p:txBody>
      </p:sp>
      <p:pic>
        <p:nvPicPr>
          <p:cNvPr id="35" name="Picture 2" descr="Resultado de imagen para logo expande mineria">
            <a:extLst>
              <a:ext uri="{FF2B5EF4-FFF2-40B4-BE49-F238E27FC236}">
                <a16:creationId xmlns:a16="http://schemas.microsoft.com/office/drawing/2014/main" id="{93192AEC-CD33-4D07-A875-7C4307641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93" y="4827229"/>
            <a:ext cx="303507" cy="3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6C190B7-0DD7-2249-AC9F-D0CAE8EE8BD1}"/>
              </a:ext>
            </a:extLst>
          </p:cNvPr>
          <p:cNvGrpSpPr/>
          <p:nvPr/>
        </p:nvGrpSpPr>
        <p:grpSpPr>
          <a:xfrm>
            <a:off x="5117601" y="757607"/>
            <a:ext cx="3329169" cy="1924582"/>
            <a:chOff x="5117601" y="757607"/>
            <a:chExt cx="3329169" cy="1924582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7647562-1AF5-594F-9904-E0F8BF228D50}"/>
                </a:ext>
              </a:extLst>
            </p:cNvPr>
            <p:cNvGrpSpPr/>
            <p:nvPr/>
          </p:nvGrpSpPr>
          <p:grpSpPr>
            <a:xfrm>
              <a:off x="5117601" y="757607"/>
              <a:ext cx="2468284" cy="1924582"/>
              <a:chOff x="705045" y="2865354"/>
              <a:chExt cx="2468284" cy="1924582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716AF03-6563-744C-8C83-BCD9C65A0BD1}"/>
                  </a:ext>
                </a:extLst>
              </p:cNvPr>
              <p:cNvSpPr txBox="1"/>
              <p:nvPr/>
            </p:nvSpPr>
            <p:spPr>
              <a:xfrm>
                <a:off x="2255293" y="4605270"/>
                <a:ext cx="45557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600" dirty="0">
                    <a:latin typeface="Arial" panose="020B0604020202020204" pitchFamily="34" charset="0"/>
                    <a:cs typeface="Arial" panose="020B0604020202020204" pitchFamily="34" charset="0"/>
                  </a:rPr>
                  <a:t>Energía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C8BF24B-93F2-2943-B010-E3220768CA59}"/>
                  </a:ext>
                </a:extLst>
              </p:cNvPr>
              <p:cNvSpPr txBox="1"/>
              <p:nvPr/>
            </p:nvSpPr>
            <p:spPr>
              <a:xfrm>
                <a:off x="705045" y="3551218"/>
                <a:ext cx="1955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Correa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C3F23F7-CC49-1949-95CE-8F8CDA5619A4}"/>
                  </a:ext>
                </a:extLst>
              </p:cNvPr>
              <p:cNvSpPr txBox="1"/>
              <p:nvPr/>
            </p:nvSpPr>
            <p:spPr>
              <a:xfrm>
                <a:off x="1783205" y="2865354"/>
                <a:ext cx="139012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Boxplot</a:t>
                </a:r>
                <a:r>
                  <a:rPr lang="es-ES_tradnl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 Energía CV005</a:t>
                </a:r>
              </a:p>
            </p:txBody>
          </p:sp>
        </p:grp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48063A66-0A9F-B34A-8DFD-650ADCCFA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31062" y="960766"/>
              <a:ext cx="3215708" cy="1575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1010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39272</TotalTime>
  <Words>1230</Words>
  <Application>Microsoft Office PowerPoint</Application>
  <PresentationFormat>Presentación en pantalla (16:9)</PresentationFormat>
  <Paragraphs>425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Avenir Next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Joaquín C</dc:creator>
  <cp:lastModifiedBy>jose cumsille</cp:lastModifiedBy>
  <cp:revision>700</cp:revision>
  <cp:lastPrinted>2019-01-30T19:59:56Z</cp:lastPrinted>
  <dcterms:created xsi:type="dcterms:W3CDTF">2018-11-06T01:45:41Z</dcterms:created>
  <dcterms:modified xsi:type="dcterms:W3CDTF">2019-09-25T02:56:12Z</dcterms:modified>
</cp:coreProperties>
</file>